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336" r:id="rId3"/>
    <p:sldId id="338" r:id="rId4"/>
    <p:sldId id="349" r:id="rId5"/>
    <p:sldId id="375" r:id="rId6"/>
    <p:sldId id="376" r:id="rId7"/>
    <p:sldId id="377" r:id="rId8"/>
    <p:sldId id="378" r:id="rId9"/>
    <p:sldId id="379" r:id="rId10"/>
    <p:sldId id="380" r:id="rId11"/>
    <p:sldId id="381" r:id="rId12"/>
    <p:sldId id="382" r:id="rId13"/>
    <p:sldId id="354" r:id="rId14"/>
    <p:sldId id="384" r:id="rId15"/>
    <p:sldId id="385" r:id="rId16"/>
    <p:sldId id="364" r:id="rId17"/>
    <p:sldId id="365" r:id="rId18"/>
    <p:sldId id="366" r:id="rId19"/>
    <p:sldId id="368" r:id="rId20"/>
    <p:sldId id="369" r:id="rId21"/>
    <p:sldId id="370" r:id="rId22"/>
    <p:sldId id="374" r:id="rId23"/>
  </p:sldIdLst>
  <p:sldSz cx="9144000" cy="6858000" type="screen4x3"/>
  <p:notesSz cx="9601200" cy="7315200"/>
  <p:defaultTextStyle>
    <a:defPPr>
      <a:defRPr lang="en-GB"/>
    </a:defPPr>
    <a:lvl1pPr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1pPr>
    <a:lvl2pPr marL="742950" indent="-28575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2pPr>
    <a:lvl3pPr marL="11430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3pPr>
    <a:lvl4pPr marL="16002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4pPr>
    <a:lvl5pPr marL="2057400" indent="-228600" algn="ctr" defTabSz="449263" rtl="0" fontAlgn="base">
      <a:spcBef>
        <a:spcPct val="0"/>
      </a:spcBef>
      <a:spcAft>
        <a:spcPct val="0"/>
      </a:spcAft>
      <a:buClr>
        <a:srgbClr val="000000"/>
      </a:buClr>
      <a:buSzPct val="100000"/>
      <a:buFont typeface="Times New Roman" pitchFamily="18" charset="0"/>
      <a:defRPr sz="2000" kern="1200">
        <a:solidFill>
          <a:schemeClr val="bg1"/>
        </a:solidFill>
        <a:latin typeface="Times New Roman" pitchFamily="18" charset="0"/>
        <a:ea typeface="+mn-ea"/>
        <a:cs typeface="+mn-cs"/>
      </a:defRPr>
    </a:lvl5pPr>
    <a:lvl6pPr marL="2286000" algn="l" defTabSz="914400" rtl="0" eaLnBrk="1" latinLnBrk="0" hangingPunct="1">
      <a:defRPr sz="2000" kern="1200">
        <a:solidFill>
          <a:schemeClr val="bg1"/>
        </a:solidFill>
        <a:latin typeface="Times New Roman" pitchFamily="18" charset="0"/>
        <a:ea typeface="+mn-ea"/>
        <a:cs typeface="+mn-cs"/>
      </a:defRPr>
    </a:lvl6pPr>
    <a:lvl7pPr marL="2743200" algn="l" defTabSz="914400" rtl="0" eaLnBrk="1" latinLnBrk="0" hangingPunct="1">
      <a:defRPr sz="2000" kern="1200">
        <a:solidFill>
          <a:schemeClr val="bg1"/>
        </a:solidFill>
        <a:latin typeface="Times New Roman" pitchFamily="18" charset="0"/>
        <a:ea typeface="+mn-ea"/>
        <a:cs typeface="+mn-cs"/>
      </a:defRPr>
    </a:lvl7pPr>
    <a:lvl8pPr marL="3200400" algn="l" defTabSz="914400" rtl="0" eaLnBrk="1" latinLnBrk="0" hangingPunct="1">
      <a:defRPr sz="2000" kern="1200">
        <a:solidFill>
          <a:schemeClr val="bg1"/>
        </a:solidFill>
        <a:latin typeface="Times New Roman" pitchFamily="18" charset="0"/>
        <a:ea typeface="+mn-ea"/>
        <a:cs typeface="+mn-cs"/>
      </a:defRPr>
    </a:lvl8pPr>
    <a:lvl9pPr marL="3657600" algn="l" defTabSz="914400" rtl="0" eaLnBrk="1" latinLnBrk="0" hangingPunct="1">
      <a:defRPr sz="20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94">
          <p15:clr>
            <a:srgbClr val="A4A3A4"/>
          </p15:clr>
        </p15:guide>
        <p15:guide id="2" pos="28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0504" autoAdjust="0"/>
  </p:normalViewPr>
  <p:slideViewPr>
    <p:cSldViewPr>
      <p:cViewPr varScale="1">
        <p:scale>
          <a:sx n="67" d="100"/>
          <a:sy n="67" d="100"/>
        </p:scale>
        <p:origin x="1476" y="72"/>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194"/>
        <p:guide pos="283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6FA97B81-94A6-488B-A166-434987579E0C}" type="datetimeFigureOut">
              <a:rPr lang="en-US" smtClean="0"/>
              <a:t>9/1/2015</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A1B23A73-D135-466E-AF79-F7F72EBAB5A6}" type="slidenum">
              <a:rPr lang="en-US" smtClean="0"/>
              <a:t>‹#›</a:t>
            </a:fld>
            <a:endParaRPr lang="en-US"/>
          </a:p>
        </p:txBody>
      </p:sp>
    </p:spTree>
    <p:extLst>
      <p:ext uri="{BB962C8B-B14F-4D97-AF65-F5344CB8AC3E}">
        <p14:creationId xmlns:p14="http://schemas.microsoft.com/office/powerpoint/2010/main" val="411654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9601200" cy="7315200"/>
          </a:xfrm>
          <a:prstGeom prst="roundRect">
            <a:avLst>
              <a:gd name="adj" fmla="val 19"/>
            </a:avLst>
          </a:prstGeom>
          <a:solidFill>
            <a:srgbClr val="FFFFFF"/>
          </a:solid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0" name="Text Box 2"/>
          <p:cNvSpPr txBox="1">
            <a:spLocks noChangeArrowheads="1"/>
          </p:cNvSpPr>
          <p:nvPr/>
        </p:nvSpPr>
        <p:spPr bwMode="auto">
          <a:xfrm>
            <a:off x="0" y="0"/>
            <a:ext cx="4160937"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1" name="Text Box 3"/>
          <p:cNvSpPr txBox="1">
            <a:spLocks noChangeArrowheads="1"/>
          </p:cNvSpPr>
          <p:nvPr/>
        </p:nvSpPr>
        <p:spPr bwMode="auto">
          <a:xfrm>
            <a:off x="5440265" y="0"/>
            <a:ext cx="4160936"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4581" name="Rectangle 4"/>
          <p:cNvSpPr>
            <a:spLocks noGrp="1" noRot="1" noChangeAspect="1" noChangeArrowheads="1"/>
          </p:cNvSpPr>
          <p:nvPr>
            <p:ph type="sldImg"/>
          </p:nvPr>
        </p:nvSpPr>
        <p:spPr bwMode="auto">
          <a:xfrm>
            <a:off x="2971800" y="549275"/>
            <a:ext cx="3656013" cy="2741613"/>
          </a:xfrm>
          <a:prstGeom prst="rect">
            <a:avLst/>
          </a:prstGeom>
          <a:noFill/>
          <a:ln w="9360">
            <a:solidFill>
              <a:srgbClr val="000000"/>
            </a:solidFill>
            <a:miter lim="800000"/>
            <a:headEnd/>
            <a:tailEnd/>
          </a:ln>
        </p:spPr>
      </p:sp>
      <p:sp>
        <p:nvSpPr>
          <p:cNvPr id="2053" name="Rectangle 5"/>
          <p:cNvSpPr>
            <a:spLocks noGrp="1" noChangeArrowheads="1"/>
          </p:cNvSpPr>
          <p:nvPr>
            <p:ph type="body"/>
          </p:nvPr>
        </p:nvSpPr>
        <p:spPr bwMode="auto">
          <a:xfrm>
            <a:off x="1279327" y="3474962"/>
            <a:ext cx="7040464" cy="3289905"/>
          </a:xfrm>
          <a:prstGeom prst="rect">
            <a:avLst/>
          </a:prstGeom>
          <a:noFill/>
          <a:ln w="9525">
            <a:noFill/>
            <a:round/>
            <a:headEnd/>
            <a:tailEnd/>
          </a:ln>
          <a:effectLst/>
        </p:spPr>
        <p:txBody>
          <a:bodyPr vert="horz" wrap="square" lIns="96840" tIns="48240" rIns="96840" bIns="48240" numCol="1" anchor="t" anchorCtr="0" compatLnSpc="1">
            <a:prstTxWarp prst="textNoShape">
              <a:avLst/>
            </a:prstTxWarp>
          </a:bodyPr>
          <a:lstStyle/>
          <a:p>
            <a:pPr lvl="0"/>
            <a:endParaRPr lang="en-US" noProof="0" smtClean="0"/>
          </a:p>
        </p:txBody>
      </p:sp>
      <p:sp>
        <p:nvSpPr>
          <p:cNvPr id="2054" name="Text Box 6"/>
          <p:cNvSpPr txBox="1">
            <a:spLocks noChangeArrowheads="1"/>
          </p:cNvSpPr>
          <p:nvPr/>
        </p:nvSpPr>
        <p:spPr bwMode="auto">
          <a:xfrm>
            <a:off x="0" y="6949924"/>
            <a:ext cx="4160937" cy="365276"/>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2055" name="Rectangle 7"/>
          <p:cNvSpPr>
            <a:spLocks noGrp="1" noChangeArrowheads="1"/>
          </p:cNvSpPr>
          <p:nvPr>
            <p:ph type="sldNum"/>
          </p:nvPr>
        </p:nvSpPr>
        <p:spPr bwMode="auto">
          <a:xfrm>
            <a:off x="5440264" y="6949924"/>
            <a:ext cx="4158853" cy="364067"/>
          </a:xfrm>
          <a:prstGeom prst="rect">
            <a:avLst/>
          </a:prstGeom>
          <a:noFill/>
          <a:ln w="9525">
            <a:noFill/>
            <a:round/>
            <a:headEnd/>
            <a:tailEnd/>
          </a:ln>
          <a:effectLst/>
        </p:spPr>
        <p:txBody>
          <a:bodyPr vert="horz" wrap="square" lIns="96840" tIns="48240" rIns="96840" bIns="4824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300">
                <a:solidFill>
                  <a:srgbClr val="000000"/>
                </a:solidFill>
                <a:latin typeface="Times New Roman" pitchFamily="16" charset="0"/>
                <a:cs typeface="Lucida Sans Unicode" charset="0"/>
              </a:defRPr>
            </a:lvl1pPr>
          </a:lstStyle>
          <a:p>
            <a:pPr>
              <a:defRPr/>
            </a:pPr>
            <a:fld id="{3DCCAF82-FD34-4FA0-B32A-0EB7078ED643}" type="slidenum">
              <a:rPr lang="en-US"/>
              <a:pPr>
                <a:defRPr/>
              </a:pPr>
              <a:t>‹#›</a:t>
            </a:fld>
            <a:endParaRPr lang="en-US"/>
          </a:p>
        </p:txBody>
      </p:sp>
    </p:spTree>
    <p:extLst>
      <p:ext uri="{BB962C8B-B14F-4D97-AF65-F5344CB8AC3E}">
        <p14:creationId xmlns:p14="http://schemas.microsoft.com/office/powerpoint/2010/main" val="168332911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p>
            <a:fld id="{FA96F013-D872-4C78-9C14-40D382668197}" type="slidenum">
              <a:rPr lang="en-US" smtClean="0">
                <a:latin typeface="Times New Roman" pitchFamily="18" charset="0"/>
                <a:cs typeface="Lucida Sans Unicode" pitchFamily="34" charset="0"/>
              </a:rPr>
              <a:pPr/>
              <a:t>1</a:t>
            </a:fld>
            <a:endParaRPr lang="en-US" smtClean="0">
              <a:latin typeface="Times New Roman" pitchFamily="18" charset="0"/>
              <a:cs typeface="Lucida Sans Unicode" pitchFamily="34" charset="0"/>
            </a:endParaRPr>
          </a:p>
        </p:txBody>
      </p:sp>
      <p:sp>
        <p:nvSpPr>
          <p:cNvPr id="25603" name="Rectangle 1"/>
          <p:cNvSpPr>
            <a:spLocks noGrp="1" noRot="1" noChangeAspect="1" noChangeArrowheads="1" noTextEdit="1"/>
          </p:cNvSpPr>
          <p:nvPr>
            <p:ph type="sldImg"/>
          </p:nvPr>
        </p:nvSpPr>
        <p:spPr>
          <a:xfrm>
            <a:off x="2574925" y="433388"/>
            <a:ext cx="4446588" cy="3333750"/>
          </a:xfrm>
          <a:solidFill>
            <a:srgbClr val="FFFFFF"/>
          </a:solidFill>
          <a:ln/>
        </p:spPr>
      </p:sp>
      <p:sp>
        <p:nvSpPr>
          <p:cNvPr id="25604" name="Text Box 2"/>
          <p:cNvSpPr>
            <a:spLocks noGrp="1" noChangeArrowheads="1"/>
          </p:cNvSpPr>
          <p:nvPr>
            <p:ph type="body" idx="1"/>
          </p:nvPr>
        </p:nvSpPr>
        <p:spPr>
          <a:xfrm>
            <a:off x="960538" y="3474963"/>
            <a:ext cx="768012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extLst>
      <p:ext uri="{BB962C8B-B14F-4D97-AF65-F5344CB8AC3E}">
        <p14:creationId xmlns:p14="http://schemas.microsoft.com/office/powerpoint/2010/main" val="379272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p:spPr>
        <p:txBody>
          <a:bodyPr/>
          <a:lstStyle/>
          <a:p>
            <a:fld id="{8A31FA14-3792-4D3E-AF11-67EE5A98A66D}" type="slidenum">
              <a:rPr lang="en-US" smtClean="0">
                <a:latin typeface="Times New Roman" pitchFamily="18" charset="0"/>
                <a:cs typeface="Lucida Sans Unicode" pitchFamily="34" charset="0"/>
              </a:rPr>
              <a:pPr/>
              <a:t>2</a:t>
            </a:fld>
            <a:endParaRPr lang="en-US" smtClean="0">
              <a:latin typeface="Times New Roman" pitchFamily="18" charset="0"/>
              <a:cs typeface="Lucida Sans Unicode" pitchFamily="34" charset="0"/>
            </a:endParaRPr>
          </a:p>
        </p:txBody>
      </p:sp>
      <p:sp>
        <p:nvSpPr>
          <p:cNvPr id="26627"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26628" name="Text Box 2"/>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extLst>
      <p:ext uri="{BB962C8B-B14F-4D97-AF65-F5344CB8AC3E}">
        <p14:creationId xmlns:p14="http://schemas.microsoft.com/office/powerpoint/2010/main" val="1649784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p>
            <a:fld id="{978799F5-063A-4B4F-AE1A-E4F27EE8F45D}" type="slidenum">
              <a:rPr lang="en-US" smtClean="0">
                <a:latin typeface="Times New Roman" pitchFamily="18" charset="0"/>
                <a:cs typeface="Lucida Sans Unicode" pitchFamily="34" charset="0"/>
              </a:rPr>
              <a:pPr/>
              <a:t>3</a:t>
            </a:fld>
            <a:endParaRPr lang="en-US" smtClean="0">
              <a:latin typeface="Times New Roman" pitchFamily="18" charset="0"/>
              <a:cs typeface="Lucida Sans Unicode" pitchFamily="34" charset="0"/>
            </a:endParaRPr>
          </a:p>
        </p:txBody>
      </p:sp>
      <p:sp>
        <p:nvSpPr>
          <p:cNvPr id="29699"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29700" name="Rectangle 2"/>
          <p:cNvSpPr>
            <a:spLocks noGrp="1" noChangeArrowheads="1"/>
          </p:cNvSpPr>
          <p:nvPr>
            <p:ph type="body" idx="1"/>
          </p:nvPr>
        </p:nvSpPr>
        <p:spPr>
          <a:xfrm>
            <a:off x="1279327" y="3474963"/>
            <a:ext cx="7042547" cy="3291114"/>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390597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3DCCAF82-FD34-4FA0-B32A-0EB7078ED643}" type="slidenum">
              <a:rPr lang="en-US" smtClean="0"/>
              <a:pPr>
                <a:defRPr/>
              </a:pPr>
              <a:t>13</a:t>
            </a:fld>
            <a:endParaRPr lang="en-US"/>
          </a:p>
        </p:txBody>
      </p:sp>
    </p:spTree>
    <p:extLst>
      <p:ext uri="{BB962C8B-B14F-4D97-AF65-F5344CB8AC3E}">
        <p14:creationId xmlns:p14="http://schemas.microsoft.com/office/powerpoint/2010/main" val="201721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p:cNvSpPr>
            <a:spLocks noGrp="1" noChangeArrowheads="1"/>
          </p:cNvSpPr>
          <p:nvPr>
            <p:ph type="sldNum" sz="quarter"/>
          </p:nvPr>
        </p:nvSpPr>
        <p:spPr>
          <a:noFill/>
        </p:spPr>
        <p:txBody>
          <a:bodyPr/>
          <a:lstStyle/>
          <a:p>
            <a:fld id="{DAD57EA1-2988-4FEC-BD6E-5E9BDC34E024}" type="slidenum">
              <a:rPr lang="en-US" smtClean="0">
                <a:latin typeface="Times New Roman" pitchFamily="18" charset="0"/>
                <a:cs typeface="Lucida Sans Unicode" pitchFamily="34" charset="0"/>
              </a:rPr>
              <a:pPr/>
              <a:t>16</a:t>
            </a:fld>
            <a:endParaRPr lang="en-US" smtClean="0">
              <a:latin typeface="Times New Roman" pitchFamily="18" charset="0"/>
              <a:cs typeface="Lucida Sans Unicode" pitchFamily="34" charset="0"/>
            </a:endParaRPr>
          </a:p>
        </p:txBody>
      </p:sp>
      <p:sp>
        <p:nvSpPr>
          <p:cNvPr id="33795" name="Rectangle 2"/>
          <p:cNvSpPr>
            <a:spLocks noGrp="1" noRot="1" noChangeAspect="1" noChangeArrowheads="1" noTextEdit="1"/>
          </p:cNvSpPr>
          <p:nvPr>
            <p:ph type="sldImg"/>
          </p:nvPr>
        </p:nvSpPr>
        <p:spPr>
          <a:xfrm>
            <a:off x="2974975" y="546100"/>
            <a:ext cx="3657600" cy="2743200"/>
          </a:xfrm>
          <a:ln/>
        </p:spPr>
      </p:sp>
      <p:sp>
        <p:nvSpPr>
          <p:cNvPr id="33796" name="Rectangle 3"/>
          <p:cNvSpPr>
            <a:spLocks noGrp="1" noChangeArrowheads="1"/>
          </p:cNvSpPr>
          <p:nvPr>
            <p:ph type="body" idx="1"/>
          </p:nvPr>
        </p:nvSpPr>
        <p:spPr>
          <a:xfrm>
            <a:off x="1281411" y="3474962"/>
            <a:ext cx="7038380" cy="3293533"/>
          </a:xfrm>
          <a:no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268645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p:spPr>
        <p:txBody>
          <a:bodyPr/>
          <a:lstStyle/>
          <a:p>
            <a:fld id="{040F9DA1-FE27-4C14-99A5-48C8C3286E63}" type="slidenum">
              <a:rPr lang="en-US" smtClean="0">
                <a:latin typeface="Times New Roman" pitchFamily="18" charset="0"/>
                <a:cs typeface="Lucida Sans Unicode" pitchFamily="34" charset="0"/>
              </a:rPr>
              <a:pPr/>
              <a:t>17</a:t>
            </a:fld>
            <a:endParaRPr lang="en-US" smtClean="0">
              <a:latin typeface="Times New Roman" pitchFamily="18" charset="0"/>
              <a:cs typeface="Lucida Sans Unicode" pitchFamily="34" charset="0"/>
            </a:endParaRPr>
          </a:p>
        </p:txBody>
      </p:sp>
      <p:sp>
        <p:nvSpPr>
          <p:cNvPr id="36867"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36868" name="Rectangle 2"/>
          <p:cNvSpPr>
            <a:spLocks noGrp="1" noChangeArrowheads="1"/>
          </p:cNvSpPr>
          <p:nvPr>
            <p:ph type="body" idx="1"/>
          </p:nvPr>
        </p:nvSpPr>
        <p:spPr>
          <a:xfrm>
            <a:off x="1279327" y="3474963"/>
            <a:ext cx="7042547" cy="3291114"/>
          </a:xfrm>
          <a:noFill/>
          <a:ln/>
        </p:spPr>
        <p:txBody>
          <a:bodyPr wrap="none" anchor="ctr"/>
          <a:lstStyle/>
          <a:p>
            <a:endParaRPr lang="en-US" smtClean="0">
              <a:latin typeface="Times New Roman" pitchFamily="18" charset="0"/>
            </a:endParaRPr>
          </a:p>
        </p:txBody>
      </p:sp>
    </p:spTree>
    <p:extLst>
      <p:ext uri="{BB962C8B-B14F-4D97-AF65-F5344CB8AC3E}">
        <p14:creationId xmlns:p14="http://schemas.microsoft.com/office/powerpoint/2010/main" val="287727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p:nvPr>
        </p:nvSpPr>
        <p:spPr>
          <a:noFill/>
        </p:spPr>
        <p:txBody>
          <a:bodyPr/>
          <a:lstStyle/>
          <a:p>
            <a:fld id="{1C8FAD66-221F-4C02-920E-A95DE1FDA2B6}" type="slidenum">
              <a:rPr lang="en-US" smtClean="0">
                <a:latin typeface="Times New Roman" pitchFamily="18" charset="0"/>
                <a:cs typeface="Lucida Sans Unicode" pitchFamily="34" charset="0"/>
              </a:rPr>
              <a:pPr/>
              <a:t>18</a:t>
            </a:fld>
            <a:endParaRPr lang="en-US" smtClean="0">
              <a:latin typeface="Times New Roman" pitchFamily="18" charset="0"/>
              <a:cs typeface="Lucida Sans Unicode" pitchFamily="34" charset="0"/>
            </a:endParaRPr>
          </a:p>
        </p:txBody>
      </p:sp>
      <p:sp>
        <p:nvSpPr>
          <p:cNvPr id="37891" name="Text Box 1"/>
          <p:cNvSpPr txBox="1">
            <a:spLocks noChangeArrowheads="1"/>
          </p:cNvSpPr>
          <p:nvPr/>
        </p:nvSpPr>
        <p:spPr bwMode="auto">
          <a:xfrm>
            <a:off x="5440265" y="6949924"/>
            <a:ext cx="4160936" cy="365276"/>
          </a:xfrm>
          <a:prstGeom prst="rect">
            <a:avLst/>
          </a:prstGeom>
          <a:noFill/>
          <a:ln w="9525">
            <a:noFill/>
            <a:round/>
            <a:headEnd/>
            <a:tailEnd/>
          </a:ln>
        </p:spPr>
        <p:txBody>
          <a:bodyPr lIns="96840" tIns="48240" rIns="96840" bIns="4824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414A6F9-5A5E-4B9A-A9EE-66BA4B5514AC}" type="slidenum">
              <a:rPr lang="en-US" sz="1300">
                <a:solidFill>
                  <a:srgbClr val="FFFFFF"/>
                </a:solidFill>
                <a:ea typeface="SimSun" charset="0"/>
                <a:cs typeface="SimSun"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US" sz="1300">
              <a:solidFill>
                <a:srgbClr val="FFFFFF"/>
              </a:solidFill>
              <a:ea typeface="SimSun" charset="0"/>
              <a:cs typeface="SimSun" charset="0"/>
            </a:endParaRPr>
          </a:p>
        </p:txBody>
      </p:sp>
      <p:sp>
        <p:nvSpPr>
          <p:cNvPr id="37892" name="Rectangle 2"/>
          <p:cNvSpPr>
            <a:spLocks noGrp="1" noRot="1" noChangeAspect="1" noChangeArrowheads="1" noTextEdit="1"/>
          </p:cNvSpPr>
          <p:nvPr>
            <p:ph type="sldImg"/>
          </p:nvPr>
        </p:nvSpPr>
        <p:spPr>
          <a:xfrm>
            <a:off x="2971800" y="549275"/>
            <a:ext cx="3657600" cy="2743200"/>
          </a:xfrm>
          <a:solidFill>
            <a:srgbClr val="FFFFFF"/>
          </a:solidFill>
          <a:ln/>
        </p:spPr>
      </p:sp>
      <p:sp>
        <p:nvSpPr>
          <p:cNvPr id="37893" name="Text Box 3"/>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extLst>
      <p:ext uri="{BB962C8B-B14F-4D97-AF65-F5344CB8AC3E}">
        <p14:creationId xmlns:p14="http://schemas.microsoft.com/office/powerpoint/2010/main" val="2753948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p:spPr>
        <p:txBody>
          <a:bodyPr/>
          <a:lstStyle/>
          <a:p>
            <a:fld id="{202CE5D3-2A88-4A2F-86C5-01D509F5087A}" type="slidenum">
              <a:rPr lang="en-US" smtClean="0">
                <a:latin typeface="Times New Roman" pitchFamily="18" charset="0"/>
                <a:cs typeface="Lucida Sans Unicode" pitchFamily="34" charset="0"/>
              </a:rPr>
              <a:pPr/>
              <a:t>19</a:t>
            </a:fld>
            <a:endParaRPr lang="en-US" smtClean="0">
              <a:latin typeface="Times New Roman" pitchFamily="18" charset="0"/>
              <a:cs typeface="Lucida Sans Unicode" pitchFamily="34" charset="0"/>
            </a:endParaRPr>
          </a:p>
        </p:txBody>
      </p:sp>
      <p:sp>
        <p:nvSpPr>
          <p:cNvPr id="41987" name="Text Box 1"/>
          <p:cNvSpPr txBox="1">
            <a:spLocks noChangeArrowheads="1"/>
          </p:cNvSpPr>
          <p:nvPr/>
        </p:nvSpPr>
        <p:spPr bwMode="auto">
          <a:xfrm>
            <a:off x="5440265" y="6949924"/>
            <a:ext cx="4160936" cy="365276"/>
          </a:xfrm>
          <a:prstGeom prst="rect">
            <a:avLst/>
          </a:prstGeom>
          <a:noFill/>
          <a:ln w="9525">
            <a:noFill/>
            <a:round/>
            <a:headEnd/>
            <a:tailEnd/>
          </a:ln>
        </p:spPr>
        <p:txBody>
          <a:bodyPr lIns="96840" tIns="48240" rIns="96840" bIns="4824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FF8F68A-5CD9-4BE6-8D1F-EF14DC24B36E}" type="slidenum">
              <a:rPr lang="en-US" sz="1300">
                <a:solidFill>
                  <a:srgbClr val="FFFFFF"/>
                </a:solidFill>
                <a:ea typeface="SimSun" charset="0"/>
                <a:cs typeface="SimSun"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US" sz="1300">
              <a:solidFill>
                <a:srgbClr val="FFFFFF"/>
              </a:solidFill>
              <a:ea typeface="SimSun" charset="0"/>
              <a:cs typeface="SimSun" charset="0"/>
            </a:endParaRPr>
          </a:p>
        </p:txBody>
      </p:sp>
      <p:sp>
        <p:nvSpPr>
          <p:cNvPr id="41988" name="Rectangle 2"/>
          <p:cNvSpPr>
            <a:spLocks noGrp="1" noRot="1" noChangeAspect="1" noChangeArrowheads="1" noTextEdit="1"/>
          </p:cNvSpPr>
          <p:nvPr>
            <p:ph type="sldImg"/>
          </p:nvPr>
        </p:nvSpPr>
        <p:spPr>
          <a:xfrm>
            <a:off x="2971800" y="549275"/>
            <a:ext cx="3657600" cy="2743200"/>
          </a:xfrm>
          <a:solidFill>
            <a:srgbClr val="FFFFFF"/>
          </a:solidFill>
          <a:ln/>
        </p:spPr>
      </p:sp>
      <p:sp>
        <p:nvSpPr>
          <p:cNvPr id="41989" name="Text Box 3"/>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extLst>
      <p:ext uri="{BB962C8B-B14F-4D97-AF65-F5344CB8AC3E}">
        <p14:creationId xmlns:p14="http://schemas.microsoft.com/office/powerpoint/2010/main" val="4152343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p:nvPr>
        </p:nvSpPr>
        <p:spPr>
          <a:noFill/>
        </p:spPr>
        <p:txBody>
          <a:bodyPr/>
          <a:lstStyle/>
          <a:p>
            <a:fld id="{9A7DB9B7-83EE-4252-AED5-03A4462952C5}" type="slidenum">
              <a:rPr lang="en-US" smtClean="0">
                <a:latin typeface="Times New Roman" pitchFamily="18" charset="0"/>
                <a:cs typeface="Lucida Sans Unicode" pitchFamily="34" charset="0"/>
              </a:rPr>
              <a:pPr/>
              <a:t>22</a:t>
            </a:fld>
            <a:endParaRPr lang="en-US" smtClean="0">
              <a:latin typeface="Times New Roman" pitchFamily="18" charset="0"/>
              <a:cs typeface="Lucida Sans Unicode" pitchFamily="34" charset="0"/>
            </a:endParaRPr>
          </a:p>
        </p:txBody>
      </p:sp>
      <p:sp>
        <p:nvSpPr>
          <p:cNvPr id="45059" name="Rectangle 1"/>
          <p:cNvSpPr>
            <a:spLocks noGrp="1" noRot="1" noChangeAspect="1" noChangeArrowheads="1" noTextEdit="1"/>
          </p:cNvSpPr>
          <p:nvPr>
            <p:ph type="sldImg"/>
          </p:nvPr>
        </p:nvSpPr>
        <p:spPr>
          <a:xfrm>
            <a:off x="2971800" y="549275"/>
            <a:ext cx="3657600" cy="2743200"/>
          </a:xfrm>
          <a:solidFill>
            <a:srgbClr val="FFFFFF"/>
          </a:solidFill>
          <a:ln/>
        </p:spPr>
      </p:sp>
      <p:sp>
        <p:nvSpPr>
          <p:cNvPr id="45060" name="Text Box 2"/>
          <p:cNvSpPr>
            <a:spLocks noGrp="1" noChangeArrowheads="1"/>
          </p:cNvSpPr>
          <p:nvPr>
            <p:ph type="body" idx="1"/>
          </p:nvPr>
        </p:nvSpPr>
        <p:spPr>
          <a:xfrm>
            <a:off x="1279327" y="3474963"/>
            <a:ext cx="7042547" cy="3291114"/>
          </a:xfrm>
          <a:noFill/>
          <a:ln/>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dirty="0" smtClean="0">
              <a:latin typeface="Times New Roman" pitchFamily="18" charset="0"/>
              <a:ea typeface="SimSun" charset="0"/>
              <a:cs typeface="SimSun" charset="0"/>
            </a:endParaRPr>
          </a:p>
        </p:txBody>
      </p:sp>
    </p:spTree>
    <p:extLst>
      <p:ext uri="{BB962C8B-B14F-4D97-AF65-F5344CB8AC3E}">
        <p14:creationId xmlns:p14="http://schemas.microsoft.com/office/powerpoint/2010/main" val="547421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306942D7-BDB8-446D-86EB-DCFFFC5493B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6C5B58EF-7F2D-4AE0-A932-1CC62BAF363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65138"/>
            <a:ext cx="1941513" cy="5629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465138"/>
            <a:ext cx="5676900" cy="5629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3618BCA7-9455-4748-A0DB-895EC7B089F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705600" cy="762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2438400" y="2819400"/>
            <a:ext cx="3276600" cy="3886200"/>
          </a:xfrm>
        </p:spPr>
        <p:txBody>
          <a:bodyPr/>
          <a:lstStyle/>
          <a:p>
            <a:pPr lvl="0"/>
            <a:endParaRPr lang="en-GB" noProof="0"/>
          </a:p>
        </p:txBody>
      </p:sp>
      <p:sp>
        <p:nvSpPr>
          <p:cNvPr id="4" name="Text Placeholder 3"/>
          <p:cNvSpPr>
            <a:spLocks noGrp="1"/>
          </p:cNvSpPr>
          <p:nvPr>
            <p:ph type="body" sz="half" idx="2"/>
          </p:nvPr>
        </p:nvSpPr>
        <p:spPr>
          <a:xfrm>
            <a:off x="5867400" y="2819400"/>
            <a:ext cx="3276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CCA26E-C60E-4651-9ED6-7D25A24F5636}" type="slidenum">
              <a:rPr lang="en-US"/>
              <a:pPr>
                <a:defRPr/>
              </a:pPr>
              <a:t>‹#›</a:t>
            </a:fld>
            <a:endParaRPr lang="en-US"/>
          </a:p>
        </p:txBody>
      </p:sp>
    </p:spTree>
    <p:extLst>
      <p:ext uri="{BB962C8B-B14F-4D97-AF65-F5344CB8AC3E}">
        <p14:creationId xmlns:p14="http://schemas.microsoft.com/office/powerpoint/2010/main" val="1785504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idx="10"/>
          </p:nvPr>
        </p:nvSpPr>
        <p:spPr>
          <a:ln/>
        </p:spPr>
        <p:txBody>
          <a:bodyPr/>
          <a:lstStyle>
            <a:lvl1pPr>
              <a:defRPr/>
            </a:lvl1pPr>
          </a:lstStyle>
          <a:p>
            <a:pPr>
              <a:defRPr/>
            </a:pPr>
            <a:fld id="{BD0DA920-0391-470F-8CFD-D85BE96E1D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idx="10"/>
          </p:nvPr>
        </p:nvSpPr>
        <p:spPr>
          <a:ln/>
        </p:spPr>
        <p:txBody>
          <a:bodyPr/>
          <a:lstStyle>
            <a:lvl1pPr>
              <a:defRPr/>
            </a:lvl1pPr>
          </a:lstStyle>
          <a:p>
            <a:pPr>
              <a:defRPr/>
            </a:pPr>
            <a:fld id="{0E26ED36-3756-4A09-B5BF-DAA3323400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idx="10"/>
          </p:nvPr>
        </p:nvSpPr>
        <p:spPr>
          <a:ln/>
        </p:spPr>
        <p:txBody>
          <a:bodyPr/>
          <a:lstStyle>
            <a:lvl1pPr>
              <a:defRPr/>
            </a:lvl1pPr>
          </a:lstStyle>
          <a:p>
            <a:pPr>
              <a:defRPr/>
            </a:pPr>
            <a:fld id="{EA8B22C3-17E2-4145-BD1F-3EC034516E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idx="10"/>
          </p:nvPr>
        </p:nvSpPr>
        <p:spPr>
          <a:ln/>
        </p:spPr>
        <p:txBody>
          <a:bodyPr/>
          <a:lstStyle>
            <a:lvl1pPr>
              <a:defRPr/>
            </a:lvl1pPr>
          </a:lstStyle>
          <a:p>
            <a:pPr>
              <a:defRPr/>
            </a:pPr>
            <a:fld id="{49B827AA-FA7B-4B82-B1F7-DA46B71104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idx="10"/>
          </p:nvPr>
        </p:nvSpPr>
        <p:spPr>
          <a:ln/>
        </p:spPr>
        <p:txBody>
          <a:bodyPr/>
          <a:lstStyle>
            <a:lvl1pPr>
              <a:defRPr/>
            </a:lvl1pPr>
          </a:lstStyle>
          <a:p>
            <a:pPr>
              <a:defRPr/>
            </a:pPr>
            <a:fld id="{89F5DD39-6B1D-4F96-9C21-3994161E9D2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F3B4CB2D-46CF-4340-ADA9-1DED61496E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ACB327CE-F118-4286-8847-BEE45FA197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idx="10"/>
          </p:nvPr>
        </p:nvSpPr>
        <p:spPr>
          <a:ln/>
        </p:spPr>
        <p:txBody>
          <a:bodyPr/>
          <a:lstStyle>
            <a:lvl1pPr>
              <a:defRPr/>
            </a:lvl1pPr>
          </a:lstStyle>
          <a:p>
            <a:pPr>
              <a:defRPr/>
            </a:pPr>
            <a:fld id="{980C8ACB-9F34-4434-84AB-3C8AC9A8356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026" name="Group 1"/>
          <p:cNvGrpSpPr>
            <a:grpSpLocks/>
          </p:cNvGrpSpPr>
          <p:nvPr/>
        </p:nvGrpSpPr>
        <p:grpSpPr bwMode="auto">
          <a:xfrm>
            <a:off x="0" y="1588"/>
            <a:ext cx="9131300" cy="6843712"/>
            <a:chOff x="0" y="1"/>
            <a:chExt cx="5752" cy="4311"/>
          </a:xfrm>
        </p:grpSpPr>
        <p:sp>
          <p:nvSpPr>
            <p:cNvPr id="2" name="AutoShape 2"/>
            <p:cNvSpPr>
              <a:spLocks noChangeArrowheads="1"/>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w 2359"/>
                <a:gd name="T37" fmla="*/ 0 h 3314"/>
                <a:gd name="T38" fmla="*/ 2359 w 2359"/>
                <a:gd name="T39" fmla="*/ 3314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0" scaled="1"/>
            </a:grad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3" name="AutoShape 3"/>
            <p:cNvSpPr>
              <a:spLocks noChangeArrowheads="1"/>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600">
              <a:solidFill>
                <a:srgbClr val="3366FF"/>
              </a:solid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grpSp>
      <p:sp>
        <p:nvSpPr>
          <p:cNvPr id="1027" name="Rectangle 4"/>
          <p:cNvSpPr>
            <a:spLocks noGrp="1" noChangeArrowheads="1"/>
          </p:cNvSpPr>
          <p:nvPr>
            <p:ph type="title"/>
          </p:nvPr>
        </p:nvSpPr>
        <p:spPr bwMode="auto">
          <a:xfrm>
            <a:off x="685800" y="465138"/>
            <a:ext cx="7770813" cy="1431925"/>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9" name="Text Box 5"/>
          <p:cNvSpPr txBox="1">
            <a:spLocks noChangeArrowheads="1"/>
          </p:cNvSpPr>
          <p:nvPr/>
        </p:nvSpPr>
        <p:spPr bwMode="auto">
          <a:xfrm>
            <a:off x="685800" y="6248400"/>
            <a:ext cx="1905000" cy="457200"/>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1030" name="Text Box 6"/>
          <p:cNvSpPr txBox="1">
            <a:spLocks noChangeArrowheads="1"/>
          </p:cNvSpPr>
          <p:nvPr/>
        </p:nvSpPr>
        <p:spPr bwMode="auto">
          <a:xfrm>
            <a:off x="3124200" y="6248400"/>
            <a:ext cx="2895600" cy="457200"/>
          </a:xfrm>
          <a:prstGeom prst="rect">
            <a:avLst/>
          </a:prstGeom>
          <a:noFill/>
          <a:ln w="9525">
            <a:noFill/>
            <a:round/>
            <a:headEnd/>
            <a:tailEnd/>
          </a:ln>
          <a:effectLst/>
        </p:spPr>
        <p:txBody>
          <a:bodyPr wrap="none" anchor="ctr"/>
          <a:lstStyle/>
          <a:p>
            <a:pPr>
              <a:buFont typeface="Times New Roman" pitchFamily="16" charset="0"/>
              <a:buNone/>
              <a:defRPr/>
            </a:pPr>
            <a:endParaRPr lang="en-GB">
              <a:latin typeface="Times New Roman" pitchFamily="16" charset="0"/>
            </a:endParaRPr>
          </a:p>
        </p:txBody>
      </p:sp>
      <p:sp>
        <p:nvSpPr>
          <p:cNvPr id="1031" name="Rectangle 7"/>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itchFamily="16" charset="0"/>
                <a:cs typeface="Lucida Sans Unicode" charset="0"/>
              </a:defRPr>
            </a:lvl1pPr>
          </a:lstStyle>
          <a:p>
            <a:pPr>
              <a:defRPr/>
            </a:pPr>
            <a:fld id="{DCB778CF-A7FF-4E30-BC8F-3F09901F20B2}" type="slidenum">
              <a:rPr lang="en-US"/>
              <a:pPr>
                <a:defRPr/>
              </a:pPr>
              <a:t>‹#›</a:t>
            </a:fld>
            <a:endParaRPr lang="en-US"/>
          </a:p>
        </p:txBody>
      </p:sp>
      <p:sp>
        <p:nvSpPr>
          <p:cNvPr id="4" name="Rectangle 8"/>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pic>
        <p:nvPicPr>
          <p:cNvPr id="1032" name="Picture 9"/>
          <p:cNvPicPr>
            <a:picLocks noChangeAspect="1" noChangeArrowheads="1"/>
          </p:cNvPicPr>
          <p:nvPr/>
        </p:nvPicPr>
        <p:blipFill>
          <a:blip r:embed="rId16">
            <a:lum bright="74000" contrast="-76000"/>
          </a:blip>
          <a:srcRect/>
          <a:stretch>
            <a:fillRect/>
          </a:stretch>
        </p:blipFill>
        <p:spPr bwMode="auto">
          <a:xfrm>
            <a:off x="0" y="0"/>
            <a:ext cx="9144000" cy="6858000"/>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WordArt 11"/>
          <p:cNvSpPr>
            <a:spLocks noChangeArrowheads="1" noChangeShapeType="1" noTextEdit="1"/>
          </p:cNvSpPr>
          <p:nvPr/>
        </p:nvSpPr>
        <p:spPr bwMode="auto">
          <a:xfrm>
            <a:off x="1295400" y="685800"/>
            <a:ext cx="6457950" cy="4362450"/>
          </a:xfrm>
          <a:prstGeom prst="rect">
            <a:avLst/>
          </a:prstGeom>
        </p:spPr>
        <p:txBody>
          <a:bodyPr wrap="none" fromWordArt="1">
            <a:prstTxWarp prst="textPlain">
              <a:avLst>
                <a:gd name="adj" fmla="val 50000"/>
              </a:avLst>
            </a:prstTxWarp>
          </a:bodyPr>
          <a:lstStyle/>
          <a:p>
            <a:r>
              <a:rPr lang="en-US" sz="41300" kern="10" dirty="0">
                <a:ln w="9360">
                  <a:solidFill>
                    <a:srgbClr val="FFFFFF"/>
                  </a:solidFill>
                  <a:miter lim="800000"/>
                  <a:headEnd/>
                  <a:tailEnd/>
                </a:ln>
                <a:solidFill>
                  <a:srgbClr val="FF0000"/>
                </a:solidFill>
                <a:latin typeface="Arial Black"/>
              </a:rPr>
              <a:t>Welcome</a:t>
            </a:r>
          </a:p>
          <a:p>
            <a:r>
              <a:rPr lang="en-US" sz="41300" kern="10" dirty="0" smtClean="0">
                <a:ln w="9360">
                  <a:solidFill>
                    <a:srgbClr val="FFFFFF"/>
                  </a:solidFill>
                  <a:miter lim="800000"/>
                  <a:headEnd/>
                  <a:tailEnd/>
                </a:ln>
                <a:solidFill>
                  <a:srgbClr val="FF0000"/>
                </a:solidFill>
                <a:latin typeface="Arial Black"/>
              </a:rPr>
              <a:t>To</a:t>
            </a:r>
          </a:p>
          <a:p>
            <a:r>
              <a:rPr lang="en-US" sz="41300" kern="10" dirty="0" smtClean="0">
                <a:ln w="9360">
                  <a:solidFill>
                    <a:srgbClr val="FFFFFF"/>
                  </a:solidFill>
                  <a:miter lim="800000"/>
                  <a:headEnd/>
                  <a:tailEnd/>
                </a:ln>
                <a:solidFill>
                  <a:srgbClr val="FF0000"/>
                </a:solidFill>
                <a:latin typeface="Arial Black"/>
              </a:rPr>
              <a:t>Stress Management Workshop</a:t>
            </a:r>
          </a:p>
          <a:p>
            <a:r>
              <a:rPr lang="en-US" sz="41300" kern="10" dirty="0" smtClean="0">
                <a:ln w="9360">
                  <a:solidFill>
                    <a:srgbClr val="FFFFFF"/>
                  </a:solidFill>
                  <a:miter lim="800000"/>
                  <a:headEnd/>
                  <a:tailEnd/>
                </a:ln>
                <a:solidFill>
                  <a:srgbClr val="FF0000"/>
                </a:solidFill>
                <a:latin typeface="Arial Black"/>
              </a:rPr>
              <a:t>Through </a:t>
            </a:r>
            <a:endParaRPr lang="en-US" sz="41300" kern="10" dirty="0">
              <a:ln w="9360">
                <a:solidFill>
                  <a:srgbClr val="FFFFFF"/>
                </a:solidFill>
                <a:miter lim="800000"/>
                <a:headEnd/>
                <a:tailEnd/>
              </a:ln>
              <a:solidFill>
                <a:srgbClr val="FF0000"/>
              </a:solidFill>
              <a:latin typeface="Arial Black"/>
            </a:endParaRPr>
          </a:p>
          <a:p>
            <a:r>
              <a:rPr lang="en-US" sz="41300" kern="10" dirty="0" err="1">
                <a:ln w="9360">
                  <a:solidFill>
                    <a:srgbClr val="FFFFFF"/>
                  </a:solidFill>
                  <a:miter lim="800000"/>
                  <a:headEnd/>
                  <a:tailEnd/>
                </a:ln>
                <a:solidFill>
                  <a:srgbClr val="FF0000"/>
                </a:solidFill>
                <a:latin typeface="Arial Black"/>
              </a:rPr>
              <a:t>Sahaja</a:t>
            </a:r>
            <a:r>
              <a:rPr lang="en-US" sz="41300" kern="10" dirty="0">
                <a:ln w="9360">
                  <a:solidFill>
                    <a:srgbClr val="FFFFFF"/>
                  </a:solidFill>
                  <a:miter lim="800000"/>
                  <a:headEnd/>
                  <a:tailEnd/>
                </a:ln>
                <a:solidFill>
                  <a:srgbClr val="FF0000"/>
                </a:solidFill>
                <a:latin typeface="Arial Black"/>
              </a:rPr>
              <a:t> </a:t>
            </a:r>
            <a:r>
              <a:rPr lang="en-US" sz="41300" kern="10" dirty="0" smtClean="0">
                <a:ln w="9360">
                  <a:solidFill>
                    <a:srgbClr val="FFFFFF"/>
                  </a:solidFill>
                  <a:miter lim="800000"/>
                  <a:headEnd/>
                  <a:tailEnd/>
                </a:ln>
                <a:solidFill>
                  <a:srgbClr val="FF0000"/>
                </a:solidFill>
                <a:latin typeface="Arial Black"/>
              </a:rPr>
              <a:t>Yoga</a:t>
            </a:r>
          </a:p>
          <a:p>
            <a:r>
              <a:rPr lang="en-US" sz="41300" kern="10" dirty="0" smtClean="0">
                <a:ln w="9360">
                  <a:solidFill>
                    <a:srgbClr val="FFFFFF"/>
                  </a:solidFill>
                  <a:miter lim="800000"/>
                  <a:headEnd/>
                  <a:tailEnd/>
                </a:ln>
                <a:solidFill>
                  <a:srgbClr val="FF0000"/>
                </a:solidFill>
                <a:latin typeface="Arial Black"/>
              </a:rPr>
              <a:t>Meditation </a:t>
            </a:r>
          </a:p>
          <a:p>
            <a:endParaRPr lang="en-US" sz="41300" kern="10" dirty="0">
              <a:ln w="9360">
                <a:solidFill>
                  <a:srgbClr val="FFFFFF"/>
                </a:solidFill>
                <a:miter lim="800000"/>
                <a:headEnd/>
                <a:tailEnd/>
              </a:ln>
              <a:solidFill>
                <a:srgbClr val="FF0000"/>
              </a:solidFill>
              <a:latin typeface="Arial Black"/>
            </a:endParaRPr>
          </a:p>
          <a:p>
            <a:r>
              <a:rPr lang="en-US" sz="41300" kern="10" dirty="0" smtClean="0">
                <a:ln w="9360">
                  <a:solidFill>
                    <a:srgbClr val="FFFFFF"/>
                  </a:solidFill>
                  <a:miter lim="800000"/>
                  <a:headEnd/>
                  <a:tailEnd/>
                </a:ln>
                <a:solidFill>
                  <a:srgbClr val="FF0000"/>
                </a:solidFill>
                <a:latin typeface="Arial Black"/>
              </a:rPr>
              <a:t>Session 3</a:t>
            </a:r>
          </a:p>
          <a:p>
            <a:endParaRPr lang="en-US" sz="3600" kern="10" dirty="0">
              <a:ln w="9360">
                <a:solidFill>
                  <a:srgbClr val="FFFFFF"/>
                </a:solidFill>
                <a:miter lim="800000"/>
                <a:headEnd/>
                <a:tailEnd/>
              </a:ln>
              <a:solidFill>
                <a:srgbClr val="FF0000"/>
              </a:solidFill>
              <a:latin typeface="Arial Black"/>
            </a:endParaRPr>
          </a:p>
          <a:p>
            <a:endParaRPr lang="en-GB" sz="3600" kern="10" dirty="0">
              <a:ln w="9360">
                <a:solidFill>
                  <a:srgbClr val="FFFFFF"/>
                </a:solidFill>
                <a:miter lim="800000"/>
                <a:headEnd/>
                <a:tailEnd/>
              </a:ln>
              <a:solidFill>
                <a:srgbClr val="FF0000"/>
              </a:solidFill>
              <a:latin typeface="Arial Black"/>
            </a:endParaRPr>
          </a:p>
        </p:txBody>
      </p:sp>
    </p:spTree>
  </p:cSld>
  <p:clrMapOvr>
    <a:masterClrMapping/>
  </p:clrMapOvr>
  <p:transition advTm="1433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20638"/>
            <a:ext cx="9144000" cy="6858001"/>
          </a:xfrm>
          <a:prstGeom prst="rect">
            <a:avLst/>
          </a:prstGeom>
          <a:solidFill>
            <a:schemeClr val="bg1"/>
          </a:solidFill>
          <a:ln w="9525" algn="ctr">
            <a:solidFill>
              <a:schemeClr val="bg1"/>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3795" name="AutoShape 3"/>
          <p:cNvSpPr>
            <a:spLocks noChangeArrowheads="1"/>
          </p:cNvSpPr>
          <p:nvPr/>
        </p:nvSpPr>
        <p:spPr bwMode="auto">
          <a:xfrm>
            <a:off x="2906713" y="48625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33796" name="AutoShape 4"/>
          <p:cNvSpPr>
            <a:spLocks noChangeArrowheads="1"/>
          </p:cNvSpPr>
          <p:nvPr/>
        </p:nvSpPr>
        <p:spPr bwMode="auto">
          <a:xfrm>
            <a:off x="1965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graphicFrame>
        <p:nvGraphicFramePr>
          <p:cNvPr id="74798" name="Group 46"/>
          <p:cNvGraphicFramePr>
            <a:graphicFrameLocks noGrp="1"/>
          </p:cNvGraphicFramePr>
          <p:nvPr>
            <p:ph/>
            <p:extLst>
              <p:ext uri="{D42A27DB-BD31-4B8C-83A1-F6EECF244321}">
                <p14:modId xmlns:p14="http://schemas.microsoft.com/office/powerpoint/2010/main" val="1256175538"/>
              </p:ext>
            </p:extLst>
          </p:nvPr>
        </p:nvGraphicFramePr>
        <p:xfrm>
          <a:off x="549275" y="896935"/>
          <a:ext cx="8345488" cy="4069124"/>
        </p:xfrm>
        <a:graphic>
          <a:graphicData uri="http://schemas.openxmlformats.org/drawingml/2006/table">
            <a:tbl>
              <a:tblPr/>
              <a:tblGrid>
                <a:gridCol w="2117725"/>
                <a:gridCol w="6227763"/>
              </a:tblGrid>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Colour, Element</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Green, Water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Planet, Day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Jupiter, Thursday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Stone</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Emerald</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9470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Quality</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Generosity, Satisfaction, Caring, Dignified, Financially stability, Family Harmony,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Organs</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Stomach, Intestines, Liver, Spleen</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Diseases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 Acidity, Diarrhea, Gastritis, Constipation,  </a:t>
                      </a: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r h="5203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Region</a:t>
                      </a:r>
                      <a:endParaRPr kumimoji="0" lang="en-US" sz="2000" b="1" i="0" u="none" strike="noStrike" cap="none" normalizeH="0" baseline="0" dirty="0" smtClean="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Europe (</a:t>
                      </a:r>
                      <a:r>
                        <a:rPr kumimoji="0" lang="en-AU" sz="2000" b="1" i="0" u="none" strike="noStrike" cap="none" normalizeH="0" baseline="0" dirty="0" err="1" smtClean="0">
                          <a:ln>
                            <a:noFill/>
                          </a:ln>
                          <a:solidFill>
                            <a:srgbClr val="4D4D4D"/>
                          </a:solidFill>
                          <a:effectLst/>
                          <a:latin typeface="Arial" charset="0"/>
                        </a:rPr>
                        <a:t>Itali</a:t>
                      </a:r>
                      <a:r>
                        <a:rPr kumimoji="0" lang="en-AU" sz="2000" b="1" i="0" u="none" strike="noStrike" cap="none" normalizeH="0" baseline="0" dirty="0" smtClean="0">
                          <a:ln>
                            <a:noFill/>
                          </a:ln>
                          <a:solidFill>
                            <a:srgbClr val="4D4D4D"/>
                          </a:solidFill>
                          <a:effectLst/>
                          <a:latin typeface="Arial" charset="0"/>
                        </a:rPr>
                        <a:t>, </a:t>
                      </a:r>
                      <a:r>
                        <a:rPr kumimoji="0" lang="en-AU" sz="2000" b="1" i="0" u="none" strike="noStrike" cap="none" normalizeH="0" baseline="0" dirty="0" err="1" smtClean="0">
                          <a:ln>
                            <a:noFill/>
                          </a:ln>
                          <a:solidFill>
                            <a:srgbClr val="4D4D4D"/>
                          </a:solidFill>
                          <a:effectLst/>
                          <a:latin typeface="Arial" charset="0"/>
                        </a:rPr>
                        <a:t>Austria,Greece</a:t>
                      </a:r>
                      <a:r>
                        <a:rPr kumimoji="0" lang="en-AU" sz="2000" b="1" i="0" u="none" strike="noStrike" cap="none" normalizeH="0" baseline="0" dirty="0" smtClean="0">
                          <a:ln>
                            <a:noFill/>
                          </a:ln>
                          <a:solidFill>
                            <a:srgbClr val="4D4D4D"/>
                          </a:solidFill>
                          <a:effectLst/>
                          <a:latin typeface="Arial" charset="0"/>
                        </a:rPr>
                        <a:t>) </a:t>
                      </a:r>
                      <a:endParaRPr kumimoji="0" lang="en-US" sz="2000" b="1" i="0" u="none" strike="noStrike" cap="none" normalizeH="0" baseline="0" dirty="0" smtClean="0">
                        <a:ln>
                          <a:noFill/>
                        </a:ln>
                        <a:solidFill>
                          <a:srgbClr val="4D4D4D"/>
                        </a:solidFill>
                        <a:effectLst/>
                        <a:latin typeface="Arial" charset="0"/>
                      </a:endParaRPr>
                    </a:p>
                  </a:txBody>
                  <a:tcPr marL="90000" marR="90000" marT="46802" marB="4680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bl>
          </a:graphicData>
        </a:graphic>
      </p:graphicFrame>
      <p:sp>
        <p:nvSpPr>
          <p:cNvPr id="33826" name="AutoShape 40"/>
          <p:cNvSpPr>
            <a:spLocks noChangeArrowheads="1"/>
          </p:cNvSpPr>
          <p:nvPr/>
        </p:nvSpPr>
        <p:spPr bwMode="auto">
          <a:xfrm>
            <a:off x="1965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33827" name="AutoShape 41"/>
          <p:cNvSpPr>
            <a:spLocks noChangeArrowheads="1"/>
          </p:cNvSpPr>
          <p:nvPr/>
        </p:nvSpPr>
        <p:spPr bwMode="auto">
          <a:xfrm>
            <a:off x="1030288" y="5553075"/>
            <a:ext cx="6977062" cy="10175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b="1" i="1" dirty="0" smtClean="0">
              <a:solidFill>
                <a:srgbClr val="FFFFFF"/>
              </a:solidFill>
            </a:endParaRPr>
          </a:p>
          <a:p>
            <a:pPr eaLnBrk="1" hangingPunct="1"/>
            <a:r>
              <a:rPr lang="en-US" altLang="en-US" b="1" i="1" dirty="0" smtClean="0">
                <a:solidFill>
                  <a:srgbClr val="FFFFFF"/>
                </a:solidFill>
              </a:rPr>
              <a:t>“</a:t>
            </a:r>
            <a:r>
              <a:rPr lang="en-US" altLang="en-US" b="1" i="1" dirty="0">
                <a:solidFill>
                  <a:srgbClr val="FFFFFF"/>
                </a:solidFill>
              </a:rPr>
              <a:t>If you are extremely generous, greed will run </a:t>
            </a:r>
            <a:r>
              <a:rPr lang="en-US" altLang="en-US" b="1" i="1" dirty="0" smtClean="0">
                <a:solidFill>
                  <a:srgbClr val="FFFFFF"/>
                </a:solidFill>
              </a:rPr>
              <a:t>away.”</a:t>
            </a:r>
            <a:endParaRPr lang="en-US" altLang="en-US" sz="2800" b="1" dirty="0">
              <a:solidFill>
                <a:srgbClr val="FFFFFF"/>
              </a:solidFill>
            </a:endParaRPr>
          </a:p>
          <a:p>
            <a:pPr algn="ctr" eaLnBrk="1" hangingPunct="1"/>
            <a:endParaRPr lang="en-US" altLang="en-US" b="1" dirty="0"/>
          </a:p>
        </p:txBody>
      </p:sp>
      <p:pic>
        <p:nvPicPr>
          <p:cNvPr id="74795" name="Picture 43" descr="ShriMataji_0048"/>
          <p:cNvPicPr>
            <a:picLocks noChangeAspect="1" noChangeArrowheads="1"/>
          </p:cNvPicPr>
          <p:nvPr/>
        </p:nvPicPr>
        <p:blipFill>
          <a:blip r:embed="rId2"/>
          <a:srcRect l="19801" r="12871"/>
          <a:stretch>
            <a:fillRect/>
          </a:stretch>
        </p:blipFill>
        <p:spPr bwMode="auto">
          <a:xfrm>
            <a:off x="7859713" y="5248275"/>
            <a:ext cx="674687" cy="6826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33829" name="Text Box 47"/>
          <p:cNvSpPr txBox="1">
            <a:spLocks noChangeArrowheads="1"/>
          </p:cNvSpPr>
          <p:nvPr/>
        </p:nvSpPr>
        <p:spPr bwMode="auto">
          <a:xfrm>
            <a:off x="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3. </a:t>
            </a:r>
            <a:r>
              <a:rPr lang="en-US" altLang="en-US" sz="3200" dirty="0" err="1" smtClean="0">
                <a:solidFill>
                  <a:schemeClr val="bg1"/>
                </a:solidFill>
                <a:latin typeface="Arial Rounded MT Bold" pitchFamily="34" charset="0"/>
              </a:rPr>
              <a:t>Nabhi</a:t>
            </a:r>
            <a:r>
              <a:rPr lang="en-US" altLang="en-US" sz="3200" dirty="0" smtClean="0">
                <a:solidFill>
                  <a:schemeClr val="bg1"/>
                </a:solidFill>
                <a:latin typeface="Arial Rounded MT Bold" pitchFamily="34" charset="0"/>
              </a:rPr>
              <a:t> </a:t>
            </a:r>
            <a:r>
              <a:rPr lang="en-US" altLang="en-US" sz="3200" dirty="0">
                <a:solidFill>
                  <a:schemeClr val="bg1"/>
                </a:solidFill>
                <a:latin typeface="Arial Rounded MT Bold" pitchFamily="34" charset="0"/>
              </a:rPr>
              <a:t>Chakra</a:t>
            </a:r>
          </a:p>
        </p:txBody>
      </p:sp>
    </p:spTree>
    <p:extLst>
      <p:ext uri="{BB962C8B-B14F-4D97-AF65-F5344CB8AC3E}">
        <p14:creationId xmlns:p14="http://schemas.microsoft.com/office/powerpoint/2010/main" val="23187019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4000" cy="6858000"/>
            <a:chOff x="0" y="0"/>
            <a:chExt cx="5760" cy="4320"/>
          </a:xfrm>
        </p:grpSpPr>
        <p:sp>
          <p:nvSpPr>
            <p:cNvPr id="34851" name="Rectangle 3"/>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52" name="Rectangle 4"/>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53" name="Rectangle 5"/>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pic>
          <p:nvPicPr>
            <p:cNvPr id="34854" name="Picture 6" descr="Chakra Chart with labels RGB transpe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4855" name="Freeform 7"/>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grpSp>
          <p:nvGrpSpPr>
            <p:cNvPr id="34856" name="Group 8"/>
            <p:cNvGrpSpPr>
              <a:grpSpLocks/>
            </p:cNvGrpSpPr>
            <p:nvPr/>
          </p:nvGrpSpPr>
          <p:grpSpPr bwMode="auto">
            <a:xfrm>
              <a:off x="4580" y="3354"/>
              <a:ext cx="281" cy="215"/>
              <a:chOff x="4580" y="3354"/>
              <a:chExt cx="281" cy="215"/>
            </a:xfrm>
          </p:grpSpPr>
          <p:sp>
            <p:nvSpPr>
              <p:cNvPr id="34904" name="Oval 9"/>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5" name="Oval 10"/>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6" name="Oval 11"/>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7" name="Oval 12"/>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8" name="Oval 13"/>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4857" name="Group 14"/>
            <p:cNvGrpSpPr>
              <a:grpSpLocks/>
            </p:cNvGrpSpPr>
            <p:nvPr/>
          </p:nvGrpSpPr>
          <p:grpSpPr bwMode="auto">
            <a:xfrm flipH="1">
              <a:off x="5074" y="3358"/>
              <a:ext cx="281" cy="215"/>
              <a:chOff x="4580" y="3354"/>
              <a:chExt cx="281" cy="215"/>
            </a:xfrm>
          </p:grpSpPr>
          <p:sp>
            <p:nvSpPr>
              <p:cNvPr id="34899" name="Oval 15"/>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0" name="Oval 16"/>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1" name="Oval 17"/>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2" name="Oval 18"/>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903" name="Oval 19"/>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4858" name="Group 20"/>
            <p:cNvGrpSpPr>
              <a:grpSpLocks/>
            </p:cNvGrpSpPr>
            <p:nvPr/>
          </p:nvGrpSpPr>
          <p:grpSpPr bwMode="auto">
            <a:xfrm>
              <a:off x="4194" y="1165"/>
              <a:ext cx="1563" cy="2516"/>
              <a:chOff x="4194" y="1165"/>
              <a:chExt cx="1563" cy="2516"/>
            </a:xfrm>
          </p:grpSpPr>
          <p:grpSp>
            <p:nvGrpSpPr>
              <p:cNvPr id="34871" name="Group 21"/>
              <p:cNvGrpSpPr>
                <a:grpSpLocks/>
              </p:cNvGrpSpPr>
              <p:nvPr/>
            </p:nvGrpSpPr>
            <p:grpSpPr bwMode="auto">
              <a:xfrm>
                <a:off x="4194" y="1190"/>
                <a:ext cx="1563" cy="2491"/>
                <a:chOff x="4194" y="1190"/>
                <a:chExt cx="1563" cy="2491"/>
              </a:xfrm>
            </p:grpSpPr>
            <p:pic>
              <p:nvPicPr>
                <p:cNvPr id="34874" name="Picture 22" descr="SwadisthanaChakraChartjpeg-96Kb"/>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75" name="Group 23"/>
                <p:cNvGrpSpPr>
                  <a:grpSpLocks/>
                </p:cNvGrpSpPr>
                <p:nvPr/>
              </p:nvGrpSpPr>
              <p:grpSpPr bwMode="auto">
                <a:xfrm>
                  <a:off x="4394" y="1567"/>
                  <a:ext cx="412" cy="508"/>
                  <a:chOff x="4394" y="1567"/>
                  <a:chExt cx="412" cy="508"/>
                </a:xfrm>
              </p:grpSpPr>
              <p:sp>
                <p:nvSpPr>
                  <p:cNvPr id="34894" name="Freeform 24"/>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4895" name="AutoShape 25"/>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6" name="AutoShape 26"/>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7" name="AutoShape 27"/>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8" name="AutoShape 28"/>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4876" name="Group 29"/>
                <p:cNvGrpSpPr>
                  <a:grpSpLocks/>
                </p:cNvGrpSpPr>
                <p:nvPr/>
              </p:nvGrpSpPr>
              <p:grpSpPr bwMode="auto">
                <a:xfrm flipH="1">
                  <a:off x="5143" y="1574"/>
                  <a:ext cx="412" cy="508"/>
                  <a:chOff x="4394" y="1567"/>
                  <a:chExt cx="412" cy="508"/>
                </a:xfrm>
              </p:grpSpPr>
              <p:sp>
                <p:nvSpPr>
                  <p:cNvPr id="34889" name="Freeform 30"/>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4890" name="AutoShape 31"/>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1" name="AutoShape 32"/>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2" name="AutoShape 33"/>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93" name="AutoShape 34"/>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4877" name="Group 35"/>
                <p:cNvGrpSpPr>
                  <a:grpSpLocks/>
                </p:cNvGrpSpPr>
                <p:nvPr/>
              </p:nvGrpSpPr>
              <p:grpSpPr bwMode="auto">
                <a:xfrm>
                  <a:off x="4580" y="3353"/>
                  <a:ext cx="283" cy="221"/>
                  <a:chOff x="4580" y="3353"/>
                  <a:chExt cx="283" cy="221"/>
                </a:xfrm>
              </p:grpSpPr>
              <p:sp>
                <p:nvSpPr>
                  <p:cNvPr id="34884" name="Oval 36"/>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5" name="Oval 37"/>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6" name="Oval 38"/>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7" name="Oval 39"/>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8" name="Oval 40"/>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nvGrpSpPr>
                <p:cNvPr id="34878" name="Group 41"/>
                <p:cNvGrpSpPr>
                  <a:grpSpLocks/>
                </p:cNvGrpSpPr>
                <p:nvPr/>
              </p:nvGrpSpPr>
              <p:grpSpPr bwMode="auto">
                <a:xfrm flipH="1">
                  <a:off x="5070" y="3356"/>
                  <a:ext cx="283" cy="221"/>
                  <a:chOff x="4580" y="3353"/>
                  <a:chExt cx="283" cy="221"/>
                </a:xfrm>
              </p:grpSpPr>
              <p:sp>
                <p:nvSpPr>
                  <p:cNvPr id="34879" name="Oval 42"/>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0" name="Oval 43"/>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1" name="Oval 44"/>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2" name="Oval 45"/>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83" name="Oval 46"/>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sp>
            <p:nvSpPr>
              <p:cNvPr id="34872" name="Text Box 47"/>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Hands</a:t>
                </a:r>
              </a:p>
            </p:txBody>
          </p:sp>
          <p:sp>
            <p:nvSpPr>
              <p:cNvPr id="34873" name="Text Box 48"/>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Feet</a:t>
                </a:r>
              </a:p>
            </p:txBody>
          </p:sp>
        </p:grpSp>
        <p:grpSp>
          <p:nvGrpSpPr>
            <p:cNvPr id="34859" name="Group 49"/>
            <p:cNvGrpSpPr>
              <a:grpSpLocks/>
            </p:cNvGrpSpPr>
            <p:nvPr/>
          </p:nvGrpSpPr>
          <p:grpSpPr bwMode="auto">
            <a:xfrm>
              <a:off x="3261" y="1027"/>
              <a:ext cx="1318" cy="3233"/>
              <a:chOff x="3302" y="1003"/>
              <a:chExt cx="1277" cy="3197"/>
            </a:xfrm>
          </p:grpSpPr>
          <p:grpSp>
            <p:nvGrpSpPr>
              <p:cNvPr id="34860" name="Group 50"/>
              <p:cNvGrpSpPr>
                <a:grpSpLocks/>
              </p:cNvGrpSpPr>
              <p:nvPr/>
            </p:nvGrpSpPr>
            <p:grpSpPr bwMode="auto">
              <a:xfrm>
                <a:off x="3302" y="1003"/>
                <a:ext cx="1277" cy="3197"/>
                <a:chOff x="3302" y="1003"/>
                <a:chExt cx="1277" cy="3197"/>
              </a:xfrm>
            </p:grpSpPr>
            <p:grpSp>
              <p:nvGrpSpPr>
                <p:cNvPr id="34862" name="Group 51"/>
                <p:cNvGrpSpPr>
                  <a:grpSpLocks/>
                </p:cNvGrpSpPr>
                <p:nvPr/>
              </p:nvGrpSpPr>
              <p:grpSpPr bwMode="auto">
                <a:xfrm>
                  <a:off x="3302" y="1003"/>
                  <a:ext cx="1277" cy="3197"/>
                  <a:chOff x="3302" y="1003"/>
                  <a:chExt cx="1277" cy="3197"/>
                </a:xfrm>
              </p:grpSpPr>
              <p:grpSp>
                <p:nvGrpSpPr>
                  <p:cNvPr id="34864" name="Group 52"/>
                  <p:cNvGrpSpPr>
                    <a:grpSpLocks/>
                  </p:cNvGrpSpPr>
                  <p:nvPr/>
                </p:nvGrpSpPr>
                <p:grpSpPr bwMode="auto">
                  <a:xfrm>
                    <a:off x="3302" y="1003"/>
                    <a:ext cx="1206" cy="3197"/>
                    <a:chOff x="3302" y="1003"/>
                    <a:chExt cx="1206" cy="3197"/>
                  </a:xfrm>
                </p:grpSpPr>
                <p:grpSp>
                  <p:nvGrpSpPr>
                    <p:cNvPr id="34866" name="Group 53"/>
                    <p:cNvGrpSpPr>
                      <a:grpSpLocks/>
                    </p:cNvGrpSpPr>
                    <p:nvPr/>
                  </p:nvGrpSpPr>
                  <p:grpSpPr bwMode="auto">
                    <a:xfrm>
                      <a:off x="3389" y="1003"/>
                      <a:ext cx="939" cy="3197"/>
                      <a:chOff x="3389" y="1003"/>
                      <a:chExt cx="939" cy="3197"/>
                    </a:xfrm>
                  </p:grpSpPr>
                  <p:pic>
                    <p:nvPicPr>
                      <p:cNvPr id="34869" name="Picture 54" descr="SwadisthanaChakraChartjpeg-96Kb"/>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70" name="Freeform 55"/>
                      <p:cNvSpPr>
                        <a:spLocks/>
                      </p:cNvSpPr>
                      <p:nvPr/>
                    </p:nvSpPr>
                    <p:spPr bwMode="auto">
                      <a:xfrm>
                        <a:off x="3497" y="3253"/>
                        <a:ext cx="278" cy="387"/>
                      </a:xfrm>
                      <a:custGeom>
                        <a:avLst/>
                        <a:gdLst>
                          <a:gd name="T0" fmla="*/ 72 w 272"/>
                          <a:gd name="T1" fmla="*/ 6 h 366"/>
                          <a:gd name="T2" fmla="*/ 140 w 272"/>
                          <a:gd name="T3" fmla="*/ 0 h 366"/>
                          <a:gd name="T4" fmla="*/ 168 w 272"/>
                          <a:gd name="T5" fmla="*/ 0 h 366"/>
                          <a:gd name="T6" fmla="*/ 191 w 272"/>
                          <a:gd name="T7" fmla="*/ 4 h 366"/>
                          <a:gd name="T8" fmla="*/ 204 w 272"/>
                          <a:gd name="T9" fmla="*/ 8 h 366"/>
                          <a:gd name="T10" fmla="*/ 226 w 272"/>
                          <a:gd name="T11" fmla="*/ 19 h 366"/>
                          <a:gd name="T12" fmla="*/ 243 w 272"/>
                          <a:gd name="T13" fmla="*/ 34 h 366"/>
                          <a:gd name="T14" fmla="*/ 262 w 272"/>
                          <a:gd name="T15" fmla="*/ 53 h 366"/>
                          <a:gd name="T16" fmla="*/ 232 w 272"/>
                          <a:gd name="T17" fmla="*/ 118 h 366"/>
                          <a:gd name="T18" fmla="*/ 220 w 272"/>
                          <a:gd name="T19" fmla="*/ 116 h 366"/>
                          <a:gd name="T20" fmla="*/ 210 w 272"/>
                          <a:gd name="T21" fmla="*/ 128 h 366"/>
                          <a:gd name="T22" fmla="*/ 203 w 272"/>
                          <a:gd name="T23" fmla="*/ 130 h 366"/>
                          <a:gd name="T24" fmla="*/ 195 w 272"/>
                          <a:gd name="T25" fmla="*/ 141 h 366"/>
                          <a:gd name="T26" fmla="*/ 182 w 272"/>
                          <a:gd name="T27" fmla="*/ 152 h 366"/>
                          <a:gd name="T28" fmla="*/ 170 w 272"/>
                          <a:gd name="T29" fmla="*/ 150 h 366"/>
                          <a:gd name="T30" fmla="*/ 163 w 272"/>
                          <a:gd name="T31" fmla="*/ 147 h 366"/>
                          <a:gd name="T32" fmla="*/ 150 w 272"/>
                          <a:gd name="T33" fmla="*/ 148 h 366"/>
                          <a:gd name="T34" fmla="*/ 146 w 272"/>
                          <a:gd name="T35" fmla="*/ 150 h 366"/>
                          <a:gd name="T36" fmla="*/ 136 w 272"/>
                          <a:gd name="T37" fmla="*/ 154 h 366"/>
                          <a:gd name="T38" fmla="*/ 125 w 272"/>
                          <a:gd name="T39" fmla="*/ 181 h 366"/>
                          <a:gd name="T40" fmla="*/ 127 w 272"/>
                          <a:gd name="T41" fmla="*/ 162 h 366"/>
                          <a:gd name="T42" fmla="*/ 114 w 272"/>
                          <a:gd name="T43" fmla="*/ 203 h 366"/>
                          <a:gd name="T44" fmla="*/ 110 w 272"/>
                          <a:gd name="T45" fmla="*/ 238 h 366"/>
                          <a:gd name="T46" fmla="*/ 111 w 272"/>
                          <a:gd name="T47" fmla="*/ 270 h 366"/>
                          <a:gd name="T48" fmla="*/ 122 w 272"/>
                          <a:gd name="T49" fmla="*/ 337 h 366"/>
                          <a:gd name="T50" fmla="*/ 139 w 272"/>
                          <a:gd name="T51" fmla="*/ 360 h 366"/>
                          <a:gd name="T52" fmla="*/ 150 w 272"/>
                          <a:gd name="T53" fmla="*/ 369 h 366"/>
                          <a:gd name="T54" fmla="*/ 156 w 272"/>
                          <a:gd name="T55" fmla="*/ 394 h 366"/>
                          <a:gd name="T56" fmla="*/ 141 w 272"/>
                          <a:gd name="T57" fmla="*/ 407 h 366"/>
                          <a:gd name="T58" fmla="*/ 108 w 272"/>
                          <a:gd name="T59" fmla="*/ 390 h 366"/>
                          <a:gd name="T60" fmla="*/ 83 w 272"/>
                          <a:gd name="T61" fmla="*/ 372 h 366"/>
                          <a:gd name="T62" fmla="*/ 63 w 272"/>
                          <a:gd name="T63" fmla="*/ 349 h 366"/>
                          <a:gd name="T64" fmla="*/ 37 w 272"/>
                          <a:gd name="T65" fmla="*/ 315 h 366"/>
                          <a:gd name="T66" fmla="*/ 21 w 272"/>
                          <a:gd name="T67" fmla="*/ 293 h 366"/>
                          <a:gd name="T68" fmla="*/ 12 w 272"/>
                          <a:gd name="T69" fmla="*/ 273 h 366"/>
                          <a:gd name="T70" fmla="*/ 5 w 272"/>
                          <a:gd name="T71" fmla="*/ 250 h 366"/>
                          <a:gd name="T72" fmla="*/ 2 w 272"/>
                          <a:gd name="T73" fmla="*/ 235 h 366"/>
                          <a:gd name="T74" fmla="*/ 0 w 272"/>
                          <a:gd name="T75" fmla="*/ 220 h 366"/>
                          <a:gd name="T76" fmla="*/ 0 w 272"/>
                          <a:gd name="T77" fmla="*/ 202 h 366"/>
                          <a:gd name="T78" fmla="*/ 5 w 272"/>
                          <a:gd name="T79" fmla="*/ 167 h 366"/>
                          <a:gd name="T80" fmla="*/ 10 w 272"/>
                          <a:gd name="T81" fmla="*/ 131 h 366"/>
                          <a:gd name="T82" fmla="*/ 27 w 272"/>
                          <a:gd name="T83" fmla="*/ 99 h 366"/>
                          <a:gd name="T84" fmla="*/ 31 w 272"/>
                          <a:gd name="T85" fmla="*/ 91 h 366"/>
                          <a:gd name="T86" fmla="*/ 44 w 272"/>
                          <a:gd name="T87" fmla="*/ 68 h 366"/>
                          <a:gd name="T88" fmla="*/ 62 w 272"/>
                          <a:gd name="T89" fmla="*/ 59 h 366"/>
                          <a:gd name="T90" fmla="*/ 89 w 272"/>
                          <a:gd name="T91" fmla="*/ 58 h 366"/>
                          <a:gd name="T92" fmla="*/ 109 w 272"/>
                          <a:gd name="T93" fmla="*/ 54 h 366"/>
                          <a:gd name="T94" fmla="*/ 72 w 272"/>
                          <a:gd name="T95" fmla="*/ 31 h 366"/>
                          <a:gd name="T96" fmla="*/ 65 w 272"/>
                          <a:gd name="T97" fmla="*/ 22 h 366"/>
                          <a:gd name="T98" fmla="*/ 72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34867" name="Freeform 56"/>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US"/>
                    </a:p>
                  </p:txBody>
                </p:sp>
                <p:sp>
                  <p:nvSpPr>
                    <p:cNvPr id="34868" name="Freeform 57"/>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US"/>
                    </a:p>
                  </p:txBody>
                </p:sp>
              </p:grpSp>
              <p:sp>
                <p:nvSpPr>
                  <p:cNvPr id="34865" name="Oval 58"/>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sp>
              <p:nvSpPr>
                <p:cNvPr id="34863" name="Freeform 59"/>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4861" name="Freeform 60"/>
              <p:cNvSpPr>
                <a:spLocks/>
              </p:cNvSpPr>
              <p:nvPr/>
            </p:nvSpPr>
            <p:spPr bwMode="auto">
              <a:xfrm>
                <a:off x="3541" y="1098"/>
                <a:ext cx="609" cy="618"/>
              </a:xfrm>
              <a:custGeom>
                <a:avLst/>
                <a:gdLst>
                  <a:gd name="T0" fmla="*/ 146 w 609"/>
                  <a:gd name="T1" fmla="*/ 30 h 603"/>
                  <a:gd name="T2" fmla="*/ 222 w 609"/>
                  <a:gd name="T3" fmla="*/ 6 h 603"/>
                  <a:gd name="T4" fmla="*/ 289 w 609"/>
                  <a:gd name="T5" fmla="*/ 0 h 603"/>
                  <a:gd name="T6" fmla="*/ 349 w 609"/>
                  <a:gd name="T7" fmla="*/ 6 h 603"/>
                  <a:gd name="T8" fmla="*/ 414 w 609"/>
                  <a:gd name="T9" fmla="*/ 30 h 603"/>
                  <a:gd name="T10" fmla="*/ 472 w 609"/>
                  <a:gd name="T11" fmla="*/ 58 h 603"/>
                  <a:gd name="T12" fmla="*/ 517 w 609"/>
                  <a:gd name="T13" fmla="*/ 96 h 603"/>
                  <a:gd name="T14" fmla="*/ 544 w 609"/>
                  <a:gd name="T15" fmla="*/ 136 h 603"/>
                  <a:gd name="T16" fmla="*/ 556 w 609"/>
                  <a:gd name="T17" fmla="*/ 166 h 603"/>
                  <a:gd name="T18" fmla="*/ 570 w 609"/>
                  <a:gd name="T19" fmla="*/ 208 h 603"/>
                  <a:gd name="T20" fmla="*/ 567 w 609"/>
                  <a:gd name="T21" fmla="*/ 260 h 603"/>
                  <a:gd name="T22" fmla="*/ 572 w 609"/>
                  <a:gd name="T23" fmla="*/ 273 h 603"/>
                  <a:gd name="T24" fmla="*/ 597 w 609"/>
                  <a:gd name="T25" fmla="*/ 313 h 603"/>
                  <a:gd name="T26" fmla="*/ 604 w 609"/>
                  <a:gd name="T27" fmla="*/ 347 h 603"/>
                  <a:gd name="T28" fmla="*/ 597 w 609"/>
                  <a:gd name="T29" fmla="*/ 370 h 603"/>
                  <a:gd name="T30" fmla="*/ 590 w 609"/>
                  <a:gd name="T31" fmla="*/ 382 h 603"/>
                  <a:gd name="T32" fmla="*/ 590 w 609"/>
                  <a:gd name="T33" fmla="*/ 402 h 603"/>
                  <a:gd name="T34" fmla="*/ 607 w 609"/>
                  <a:gd name="T35" fmla="*/ 416 h 603"/>
                  <a:gd name="T36" fmla="*/ 603 w 609"/>
                  <a:gd name="T37" fmla="*/ 500 h 603"/>
                  <a:gd name="T38" fmla="*/ 602 w 609"/>
                  <a:gd name="T39" fmla="*/ 516 h 603"/>
                  <a:gd name="T40" fmla="*/ 600 w 609"/>
                  <a:gd name="T41" fmla="*/ 530 h 603"/>
                  <a:gd name="T42" fmla="*/ 600 w 609"/>
                  <a:gd name="T43" fmla="*/ 541 h 603"/>
                  <a:gd name="T44" fmla="*/ 596 w 609"/>
                  <a:gd name="T45" fmla="*/ 590 h 603"/>
                  <a:gd name="T46" fmla="*/ 589 w 609"/>
                  <a:gd name="T47" fmla="*/ 614 h 603"/>
                  <a:gd name="T48" fmla="*/ 574 w 609"/>
                  <a:gd name="T49" fmla="*/ 630 h 603"/>
                  <a:gd name="T50" fmla="*/ 553 w 609"/>
                  <a:gd name="T51" fmla="*/ 630 h 603"/>
                  <a:gd name="T52" fmla="*/ 519 w 609"/>
                  <a:gd name="T53" fmla="*/ 630 h 603"/>
                  <a:gd name="T54" fmla="*/ 481 w 609"/>
                  <a:gd name="T55" fmla="*/ 630 h 603"/>
                  <a:gd name="T56" fmla="*/ 453 w 609"/>
                  <a:gd name="T57" fmla="*/ 625 h 603"/>
                  <a:gd name="T58" fmla="*/ 422 w 609"/>
                  <a:gd name="T59" fmla="*/ 613 h 603"/>
                  <a:gd name="T60" fmla="*/ 391 w 609"/>
                  <a:gd name="T61" fmla="*/ 585 h 603"/>
                  <a:gd name="T62" fmla="*/ 386 w 609"/>
                  <a:gd name="T63" fmla="*/ 554 h 603"/>
                  <a:gd name="T64" fmla="*/ 388 w 609"/>
                  <a:gd name="T65" fmla="*/ 521 h 603"/>
                  <a:gd name="T66" fmla="*/ 369 w 609"/>
                  <a:gd name="T67" fmla="*/ 500 h 603"/>
                  <a:gd name="T68" fmla="*/ 351 w 609"/>
                  <a:gd name="T69" fmla="*/ 478 h 603"/>
                  <a:gd name="T70" fmla="*/ 312 w 609"/>
                  <a:gd name="T71" fmla="*/ 460 h 603"/>
                  <a:gd name="T72" fmla="*/ 283 w 609"/>
                  <a:gd name="T73" fmla="*/ 455 h 603"/>
                  <a:gd name="T74" fmla="*/ 235 w 609"/>
                  <a:gd name="T75" fmla="*/ 455 h 603"/>
                  <a:gd name="T76" fmla="*/ 213 w 609"/>
                  <a:gd name="T77" fmla="*/ 458 h 603"/>
                  <a:gd name="T78" fmla="*/ 168 w 609"/>
                  <a:gd name="T79" fmla="*/ 467 h 603"/>
                  <a:gd name="T80" fmla="*/ 150 w 609"/>
                  <a:gd name="T81" fmla="*/ 480 h 603"/>
                  <a:gd name="T82" fmla="*/ 116 w 609"/>
                  <a:gd name="T83" fmla="*/ 484 h 603"/>
                  <a:gd name="T84" fmla="*/ 79 w 609"/>
                  <a:gd name="T85" fmla="*/ 440 h 603"/>
                  <a:gd name="T86" fmla="*/ 48 w 609"/>
                  <a:gd name="T87" fmla="*/ 393 h 603"/>
                  <a:gd name="T88" fmla="*/ 26 w 609"/>
                  <a:gd name="T89" fmla="*/ 345 h 603"/>
                  <a:gd name="T90" fmla="*/ 15 w 609"/>
                  <a:gd name="T91" fmla="*/ 318 h 603"/>
                  <a:gd name="T92" fmla="*/ 2 w 609"/>
                  <a:gd name="T93" fmla="*/ 272 h 603"/>
                  <a:gd name="T94" fmla="*/ 4 w 609"/>
                  <a:gd name="T95" fmla="*/ 208 h 603"/>
                  <a:gd name="T96" fmla="*/ 19 w 609"/>
                  <a:gd name="T97" fmla="*/ 152 h 603"/>
                  <a:gd name="T98" fmla="*/ 51 w 609"/>
                  <a:gd name="T99" fmla="*/ 100 h 603"/>
                  <a:gd name="T100" fmla="*/ 87 w 609"/>
                  <a:gd name="T101" fmla="*/ 61 h 603"/>
                  <a:gd name="T102" fmla="*/ 146 w 609"/>
                  <a:gd name="T103" fmla="*/ 30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grpSp>
      </p:grpSp>
      <p:sp>
        <p:nvSpPr>
          <p:cNvPr id="34819" name="Text Box 61"/>
          <p:cNvSpPr txBox="1">
            <a:spLocks noChangeArrowheads="1"/>
          </p:cNvSpPr>
          <p:nvPr/>
        </p:nvSpPr>
        <p:spPr bwMode="auto">
          <a:xfrm>
            <a:off x="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3a.  Void </a:t>
            </a:r>
            <a:r>
              <a:rPr lang="en-AU" altLang="en-US" dirty="0">
                <a:solidFill>
                  <a:schemeClr val="bg1"/>
                </a:solidFill>
              </a:rPr>
              <a:t>(combination </a:t>
            </a:r>
            <a:r>
              <a:rPr lang="en-US" altLang="en-US" dirty="0" err="1">
                <a:solidFill>
                  <a:srgbClr val="FFFFFF"/>
                </a:solidFill>
              </a:rPr>
              <a:t>Swadisthana</a:t>
            </a:r>
            <a:r>
              <a:rPr lang="en-US" altLang="en-US" dirty="0">
                <a:solidFill>
                  <a:srgbClr val="FFFFFF"/>
                </a:solidFill>
              </a:rPr>
              <a:t> &amp; </a:t>
            </a:r>
            <a:r>
              <a:rPr lang="en-US" altLang="en-US" dirty="0" err="1">
                <a:solidFill>
                  <a:srgbClr val="FFFFFF"/>
                </a:solidFill>
              </a:rPr>
              <a:t>Nahbi</a:t>
            </a:r>
            <a:r>
              <a:rPr lang="en-US" altLang="en-US" dirty="0">
                <a:solidFill>
                  <a:srgbClr val="FFFFFF"/>
                </a:solidFill>
              </a:rPr>
              <a:t>)</a:t>
            </a:r>
            <a:endParaRPr lang="en-US" altLang="en-US" sz="3200" dirty="0">
              <a:solidFill>
                <a:schemeClr val="bg1"/>
              </a:solidFill>
              <a:latin typeface="Arial Rounded MT Bold" pitchFamily="34" charset="0"/>
            </a:endParaRPr>
          </a:p>
        </p:txBody>
      </p:sp>
      <p:sp>
        <p:nvSpPr>
          <p:cNvPr id="34820" name="Oval 62"/>
          <p:cNvSpPr>
            <a:spLocks noChangeArrowheads="1"/>
          </p:cNvSpPr>
          <p:nvPr/>
        </p:nvSpPr>
        <p:spPr bwMode="auto">
          <a:xfrm>
            <a:off x="5651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1" name="Oval 63"/>
          <p:cNvSpPr>
            <a:spLocks noChangeArrowheads="1"/>
          </p:cNvSpPr>
          <p:nvPr/>
        </p:nvSpPr>
        <p:spPr bwMode="auto">
          <a:xfrm>
            <a:off x="5741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2" name="Oval 64"/>
          <p:cNvSpPr>
            <a:spLocks noChangeArrowheads="1"/>
          </p:cNvSpPr>
          <p:nvPr/>
        </p:nvSpPr>
        <p:spPr bwMode="auto">
          <a:xfrm>
            <a:off x="5559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3" name="Oval 65"/>
          <p:cNvSpPr>
            <a:spLocks noChangeArrowheads="1"/>
          </p:cNvSpPr>
          <p:nvPr/>
        </p:nvSpPr>
        <p:spPr bwMode="auto">
          <a:xfrm>
            <a:off x="5822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4" name="Oval 66"/>
          <p:cNvSpPr>
            <a:spLocks noChangeArrowheads="1"/>
          </p:cNvSpPr>
          <p:nvPr/>
        </p:nvSpPr>
        <p:spPr bwMode="auto">
          <a:xfrm>
            <a:off x="5905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5" name="Oval 67"/>
          <p:cNvSpPr>
            <a:spLocks noChangeArrowheads="1"/>
          </p:cNvSpPr>
          <p:nvPr/>
        </p:nvSpPr>
        <p:spPr bwMode="auto">
          <a:xfrm>
            <a:off x="5905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26" name="AutoShape 68"/>
          <p:cNvSpPr>
            <a:spLocks noChangeArrowheads="1"/>
          </p:cNvSpPr>
          <p:nvPr/>
        </p:nvSpPr>
        <p:spPr bwMode="auto">
          <a:xfrm>
            <a:off x="403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27" name="AutoShape 69"/>
          <p:cNvSpPr>
            <a:spLocks noChangeArrowheads="1"/>
          </p:cNvSpPr>
          <p:nvPr/>
        </p:nvSpPr>
        <p:spPr bwMode="auto">
          <a:xfrm>
            <a:off x="215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28" name="AutoShape 70"/>
          <p:cNvSpPr>
            <a:spLocks noChangeArrowheads="1"/>
          </p:cNvSpPr>
          <p:nvPr/>
        </p:nvSpPr>
        <p:spPr bwMode="auto">
          <a:xfrm>
            <a:off x="2970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29" name="AutoShape 71"/>
          <p:cNvSpPr>
            <a:spLocks noChangeArrowheads="1"/>
          </p:cNvSpPr>
          <p:nvPr/>
        </p:nvSpPr>
        <p:spPr bwMode="auto">
          <a:xfrm>
            <a:off x="3011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30" name="AutoShape 72"/>
          <p:cNvSpPr>
            <a:spLocks noChangeArrowheads="1"/>
          </p:cNvSpPr>
          <p:nvPr/>
        </p:nvSpPr>
        <p:spPr bwMode="auto">
          <a:xfrm>
            <a:off x="2047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31" name="AutoShape 73"/>
          <p:cNvSpPr>
            <a:spLocks noChangeArrowheads="1"/>
          </p:cNvSpPr>
          <p:nvPr/>
        </p:nvSpPr>
        <p:spPr bwMode="auto">
          <a:xfrm>
            <a:off x="2960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32" name="AutoShape 74"/>
          <p:cNvSpPr>
            <a:spLocks noChangeArrowheads="1"/>
          </p:cNvSpPr>
          <p:nvPr/>
        </p:nvSpPr>
        <p:spPr bwMode="auto">
          <a:xfrm>
            <a:off x="2849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33" name="Line 75"/>
          <p:cNvSpPr>
            <a:spLocks noChangeShapeType="1"/>
          </p:cNvSpPr>
          <p:nvPr/>
        </p:nvSpPr>
        <p:spPr bwMode="auto">
          <a:xfrm>
            <a:off x="3789363" y="4519613"/>
            <a:ext cx="1808162" cy="11112"/>
          </a:xfrm>
          <a:prstGeom prst="line">
            <a:avLst/>
          </a:prstGeom>
          <a:noFill/>
          <a:ln w="50800" cap="rnd">
            <a:solidFill>
              <a:srgbClr val="3399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4834" name="Oval 76"/>
          <p:cNvSpPr>
            <a:spLocks noChangeArrowheads="1"/>
          </p:cNvSpPr>
          <p:nvPr/>
        </p:nvSpPr>
        <p:spPr bwMode="auto">
          <a:xfrm>
            <a:off x="5407025" y="4173538"/>
            <a:ext cx="688975" cy="688975"/>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35" name="Oval 77"/>
          <p:cNvSpPr>
            <a:spLocks noChangeArrowheads="1"/>
          </p:cNvSpPr>
          <p:nvPr/>
        </p:nvSpPr>
        <p:spPr bwMode="auto">
          <a:xfrm>
            <a:off x="2300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4836" name="Oval 79"/>
          <p:cNvSpPr>
            <a:spLocks noChangeArrowheads="1"/>
          </p:cNvSpPr>
          <p:nvPr/>
        </p:nvSpPr>
        <p:spPr bwMode="auto">
          <a:xfrm>
            <a:off x="2430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37" name="Oval 80"/>
          <p:cNvSpPr>
            <a:spLocks noChangeArrowheads="1"/>
          </p:cNvSpPr>
          <p:nvPr/>
        </p:nvSpPr>
        <p:spPr bwMode="auto">
          <a:xfrm>
            <a:off x="2430463" y="43942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38" name="Oval 81"/>
          <p:cNvSpPr>
            <a:spLocks noChangeArrowheads="1"/>
          </p:cNvSpPr>
          <p:nvPr/>
        </p:nvSpPr>
        <p:spPr bwMode="auto">
          <a:xfrm>
            <a:off x="2430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39" name="Oval 86"/>
          <p:cNvSpPr>
            <a:spLocks noChangeArrowheads="1"/>
          </p:cNvSpPr>
          <p:nvPr/>
        </p:nvSpPr>
        <p:spPr bwMode="auto">
          <a:xfrm>
            <a:off x="2522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40" name="AutoShape 87"/>
          <p:cNvSpPr>
            <a:spLocks noChangeArrowheads="1"/>
          </p:cNvSpPr>
          <p:nvPr/>
        </p:nvSpPr>
        <p:spPr bwMode="auto">
          <a:xfrm>
            <a:off x="6229350" y="4224338"/>
            <a:ext cx="917575"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Solar</a:t>
            </a:r>
          </a:p>
          <a:p>
            <a:pPr eaLnBrk="1" hangingPunct="1"/>
            <a:r>
              <a:rPr lang="en-US" altLang="en-US" b="1"/>
              <a:t>Plexus</a:t>
            </a:r>
          </a:p>
        </p:txBody>
      </p:sp>
      <p:sp>
        <p:nvSpPr>
          <p:cNvPr id="34841" name="Oval 89"/>
          <p:cNvSpPr>
            <a:spLocks noChangeArrowheads="1"/>
          </p:cNvSpPr>
          <p:nvPr/>
        </p:nvSpPr>
        <p:spPr bwMode="auto">
          <a:xfrm>
            <a:off x="7356475" y="2495550"/>
            <a:ext cx="388938" cy="419100"/>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42" name="Oval 78"/>
          <p:cNvSpPr>
            <a:spLocks noChangeArrowheads="1"/>
          </p:cNvSpPr>
          <p:nvPr/>
        </p:nvSpPr>
        <p:spPr bwMode="auto">
          <a:xfrm>
            <a:off x="7469188" y="2617788"/>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43" name="Oval 90"/>
          <p:cNvSpPr>
            <a:spLocks noChangeArrowheads="1"/>
          </p:cNvSpPr>
          <p:nvPr/>
        </p:nvSpPr>
        <p:spPr bwMode="auto">
          <a:xfrm>
            <a:off x="8002588" y="2486025"/>
            <a:ext cx="388937" cy="419100"/>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44" name="Oval 91"/>
          <p:cNvSpPr>
            <a:spLocks noChangeArrowheads="1"/>
          </p:cNvSpPr>
          <p:nvPr/>
        </p:nvSpPr>
        <p:spPr bwMode="auto">
          <a:xfrm>
            <a:off x="8115300" y="260826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45" name="Oval 92"/>
          <p:cNvSpPr>
            <a:spLocks noChangeArrowheads="1"/>
          </p:cNvSpPr>
          <p:nvPr/>
        </p:nvSpPr>
        <p:spPr bwMode="auto">
          <a:xfrm>
            <a:off x="7316788" y="4702175"/>
            <a:ext cx="388937" cy="419100"/>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46" name="Oval 93"/>
          <p:cNvSpPr>
            <a:spLocks noChangeArrowheads="1"/>
          </p:cNvSpPr>
          <p:nvPr/>
        </p:nvSpPr>
        <p:spPr bwMode="auto">
          <a:xfrm>
            <a:off x="7429500" y="482441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47" name="Oval 94"/>
          <p:cNvSpPr>
            <a:spLocks noChangeArrowheads="1"/>
          </p:cNvSpPr>
          <p:nvPr/>
        </p:nvSpPr>
        <p:spPr bwMode="auto">
          <a:xfrm>
            <a:off x="8072438" y="4732338"/>
            <a:ext cx="388937" cy="419100"/>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4848" name="Oval 95"/>
          <p:cNvSpPr>
            <a:spLocks noChangeArrowheads="1"/>
          </p:cNvSpPr>
          <p:nvPr/>
        </p:nvSpPr>
        <p:spPr bwMode="auto">
          <a:xfrm>
            <a:off x="8185150" y="4854575"/>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49" name="Oval 96"/>
          <p:cNvSpPr>
            <a:spLocks noChangeArrowheads="1"/>
          </p:cNvSpPr>
          <p:nvPr/>
        </p:nvSpPr>
        <p:spPr bwMode="auto">
          <a:xfrm>
            <a:off x="5659438" y="4437063"/>
            <a:ext cx="161925" cy="161925"/>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4850" name="Oval 97"/>
          <p:cNvSpPr>
            <a:spLocks noChangeArrowheads="1"/>
          </p:cNvSpPr>
          <p:nvPr/>
        </p:nvSpPr>
        <p:spPr bwMode="auto">
          <a:xfrm>
            <a:off x="2419350" y="2763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Tree>
    <p:extLst>
      <p:ext uri="{BB962C8B-B14F-4D97-AF65-F5344CB8AC3E}">
        <p14:creationId xmlns:p14="http://schemas.microsoft.com/office/powerpoint/2010/main" val="4011711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4288"/>
            <a:ext cx="9144000" cy="685800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5843" name="AutoShape 4"/>
          <p:cNvSpPr>
            <a:spLocks noChangeArrowheads="1"/>
          </p:cNvSpPr>
          <p:nvPr/>
        </p:nvSpPr>
        <p:spPr bwMode="auto">
          <a:xfrm>
            <a:off x="1965325" y="5130800"/>
            <a:ext cx="117157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graphicFrame>
        <p:nvGraphicFramePr>
          <p:cNvPr id="88122" name="Group 58"/>
          <p:cNvGraphicFramePr>
            <a:graphicFrameLocks noGrp="1"/>
          </p:cNvGraphicFramePr>
          <p:nvPr>
            <p:ph/>
            <p:extLst>
              <p:ext uri="{D42A27DB-BD31-4B8C-83A1-F6EECF244321}">
                <p14:modId xmlns:p14="http://schemas.microsoft.com/office/powerpoint/2010/main" val="2493553906"/>
              </p:ext>
            </p:extLst>
          </p:nvPr>
        </p:nvGraphicFramePr>
        <p:xfrm>
          <a:off x="371475" y="1081088"/>
          <a:ext cx="8345488" cy="2866008"/>
        </p:xfrm>
        <a:graphic>
          <a:graphicData uri="http://schemas.openxmlformats.org/drawingml/2006/table">
            <a:tbl>
              <a:tblPr/>
              <a:tblGrid>
                <a:gridCol w="2295525"/>
                <a:gridCol w="6049963"/>
              </a:tblGrid>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Colour, Element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Green, Ocean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Planet, 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Jupiter, Thursday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Quality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Leadership, Ethical, Transparent, Patience,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Self motivated, Visionary, Righteous behavior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Diseases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 Cancer, Dialysis,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54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Abdominal 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bl>
          </a:graphicData>
        </a:graphic>
      </p:graphicFrame>
      <p:sp>
        <p:nvSpPr>
          <p:cNvPr id="35864" name="AutoShape 52"/>
          <p:cNvSpPr>
            <a:spLocks noChangeArrowheads="1"/>
          </p:cNvSpPr>
          <p:nvPr/>
        </p:nvSpPr>
        <p:spPr bwMode="auto">
          <a:xfrm>
            <a:off x="1965325" y="5130800"/>
            <a:ext cx="117157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35865" name="AutoShape 53"/>
          <p:cNvSpPr>
            <a:spLocks noChangeArrowheads="1"/>
          </p:cNvSpPr>
          <p:nvPr/>
        </p:nvSpPr>
        <p:spPr bwMode="auto">
          <a:xfrm>
            <a:off x="1030288" y="4973638"/>
            <a:ext cx="6977062" cy="839787"/>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b="1" i="1">
                <a:solidFill>
                  <a:srgbClr val="FFFFFF"/>
                </a:solidFill>
              </a:rPr>
              <a:t>“Everything is within you. As soon as the light </a:t>
            </a:r>
          </a:p>
          <a:p>
            <a:pPr algn="ctr" eaLnBrk="1" hangingPunct="1"/>
            <a:r>
              <a:rPr lang="en-US" altLang="en-US" b="1" i="1">
                <a:solidFill>
                  <a:srgbClr val="FFFFFF"/>
                </a:solidFill>
              </a:rPr>
              <a:t>comes, you can see everything.”</a:t>
            </a:r>
            <a:endParaRPr lang="en-US" altLang="en-US" sz="2800" b="1">
              <a:solidFill>
                <a:srgbClr val="FFFFFF"/>
              </a:solidFill>
            </a:endParaRPr>
          </a:p>
          <a:p>
            <a:pPr eaLnBrk="1" hangingPunct="1"/>
            <a:endParaRPr lang="en-US" altLang="en-US" b="1"/>
          </a:p>
        </p:txBody>
      </p:sp>
      <p:sp>
        <p:nvSpPr>
          <p:cNvPr id="35866" name="Text Box 59"/>
          <p:cNvSpPr txBox="1">
            <a:spLocks noChangeArrowheads="1"/>
          </p:cNvSpPr>
          <p:nvPr/>
        </p:nvSpPr>
        <p:spPr bwMode="auto">
          <a:xfrm>
            <a:off x="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3a.  Void </a:t>
            </a:r>
            <a:r>
              <a:rPr lang="en-AU" altLang="en-US" dirty="0">
                <a:solidFill>
                  <a:schemeClr val="bg1"/>
                </a:solidFill>
              </a:rPr>
              <a:t>(combination </a:t>
            </a:r>
            <a:r>
              <a:rPr lang="en-US" altLang="en-US" dirty="0" err="1">
                <a:solidFill>
                  <a:srgbClr val="FFFFFF"/>
                </a:solidFill>
              </a:rPr>
              <a:t>Swadisthana</a:t>
            </a:r>
            <a:r>
              <a:rPr lang="en-US" altLang="en-US" dirty="0">
                <a:solidFill>
                  <a:srgbClr val="FFFFFF"/>
                </a:solidFill>
              </a:rPr>
              <a:t> &amp; </a:t>
            </a:r>
            <a:r>
              <a:rPr lang="en-US" altLang="en-US" dirty="0" err="1">
                <a:solidFill>
                  <a:srgbClr val="FFFFFF"/>
                </a:solidFill>
              </a:rPr>
              <a:t>Nahbi</a:t>
            </a:r>
            <a:r>
              <a:rPr lang="en-US" altLang="en-US" dirty="0">
                <a:solidFill>
                  <a:srgbClr val="FFFFFF"/>
                </a:solidFill>
              </a:rPr>
              <a:t>)</a:t>
            </a:r>
            <a:endParaRPr lang="en-US" altLang="en-US" sz="3200" dirty="0">
              <a:solidFill>
                <a:schemeClr val="bg1"/>
              </a:solidFill>
              <a:latin typeface="Arial Rounded MT Bold" pitchFamily="34" charset="0"/>
            </a:endParaRPr>
          </a:p>
        </p:txBody>
      </p:sp>
      <p:pic>
        <p:nvPicPr>
          <p:cNvPr id="88125" name="Picture 61" descr="SM 4-4A"/>
          <p:cNvPicPr>
            <a:picLocks noChangeAspect="1" noChangeArrowheads="1"/>
          </p:cNvPicPr>
          <p:nvPr/>
        </p:nvPicPr>
        <p:blipFill>
          <a:blip r:embed="rId2"/>
          <a:srcRect/>
          <a:stretch>
            <a:fillRect/>
          </a:stretch>
        </p:blipFill>
        <p:spPr bwMode="auto">
          <a:xfrm>
            <a:off x="7689850" y="4740275"/>
            <a:ext cx="506413"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Tree>
    <p:extLst>
      <p:ext uri="{BB962C8B-B14F-4D97-AF65-F5344CB8AC3E}">
        <p14:creationId xmlns:p14="http://schemas.microsoft.com/office/powerpoint/2010/main" val="1853401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0" y="109537"/>
            <a:ext cx="9142413" cy="6618288"/>
            <a:chOff x="0" y="109537"/>
            <a:chExt cx="9142413" cy="6618288"/>
          </a:xfrm>
        </p:grpSpPr>
        <p:sp>
          <p:nvSpPr>
            <p:cNvPr id="4" name="Text Box 4"/>
            <p:cNvSpPr txBox="1">
              <a:spLocks noChangeArrowheads="1"/>
            </p:cNvSpPr>
            <p:nvPr/>
          </p:nvSpPr>
          <p:spPr bwMode="auto">
            <a:xfrm>
              <a:off x="0" y="109537"/>
              <a:ext cx="9142413"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sz="2800" dirty="0" smtClean="0">
                  <a:solidFill>
                    <a:srgbClr val="FF0000"/>
                  </a:solidFill>
                  <a:latin typeface="Arial Rounded MT Bold" pitchFamily="34" charset="0"/>
                </a:rPr>
                <a:t>BALANCING TECHNIQUES FOR </a:t>
              </a:r>
            </a:p>
            <a:p>
              <a:pPr algn="ctr" eaLnBrk="1" hangingPunct="1"/>
              <a:r>
                <a:rPr lang="en-AU" altLang="en-US" sz="2800" dirty="0" smtClean="0">
                  <a:solidFill>
                    <a:srgbClr val="FF0000"/>
                  </a:solidFill>
                  <a:latin typeface="Arial Rounded MT Bold" pitchFamily="34" charset="0"/>
                </a:rPr>
                <a:t>FIRST THREE CHAKRAS</a:t>
              </a:r>
              <a:endParaRPr lang="en-US" altLang="en-US" sz="2800" dirty="0">
                <a:solidFill>
                  <a:srgbClr val="FF0000"/>
                </a:solidFill>
                <a:latin typeface="Arial Rounded MT Bold" pitchFamily="34" charset="0"/>
              </a:endParaRPr>
            </a:p>
          </p:txBody>
        </p:sp>
        <p:pic>
          <p:nvPicPr>
            <p:cNvPr id="5" name="Picture 5" descr="Using the Elements"/>
            <p:cNvPicPr>
              <a:picLocks noChangeAspect="1" noChangeArrowheads="1"/>
            </p:cNvPicPr>
            <p:nvPr/>
          </p:nvPicPr>
          <p:blipFill>
            <a:blip r:embed="rId3" cstate="print">
              <a:extLst>
                <a:ext uri="{28A0092B-C50C-407E-A947-70E740481C1C}">
                  <a14:useLocalDpi xmlns:a14="http://schemas.microsoft.com/office/drawing/2010/main" val="0"/>
                </a:ext>
              </a:extLst>
            </a:blip>
            <a:srcRect l="19608" t="18520" r="57253" b="66489"/>
            <a:stretch>
              <a:fillRect/>
            </a:stretch>
          </p:blipFill>
          <p:spPr bwMode="auto">
            <a:xfrm>
              <a:off x="2765425" y="1277938"/>
              <a:ext cx="1690688"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Rectangle 6"/>
            <p:cNvSpPr>
              <a:spLocks noChangeArrowheads="1"/>
            </p:cNvSpPr>
            <p:nvPr/>
          </p:nvSpPr>
          <p:spPr bwMode="auto">
            <a:xfrm>
              <a:off x="497988" y="1066800"/>
              <a:ext cx="2432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smtClean="0">
                  <a:solidFill>
                    <a:srgbClr val="27774F"/>
                  </a:solidFill>
                  <a:latin typeface="Arial Rounded MT Bold" pitchFamily="34" charset="0"/>
                </a:rPr>
                <a:t>1. Earth                          </a:t>
              </a:r>
            </a:p>
            <a:p>
              <a:pPr eaLnBrk="1" hangingPunct="1"/>
              <a:r>
                <a:rPr lang="en-AU" altLang="en-US" sz="1400" dirty="0" smtClean="0">
                  <a:solidFill>
                    <a:srgbClr val="27774F"/>
                  </a:solidFill>
                  <a:latin typeface="Arial Rounded MT Bold" pitchFamily="34" charset="0"/>
                </a:rPr>
                <a:t>(1</a:t>
              </a:r>
              <a:r>
                <a:rPr lang="en-AU" altLang="en-US" sz="1400" baseline="30000" dirty="0" smtClean="0">
                  <a:solidFill>
                    <a:srgbClr val="27774F"/>
                  </a:solidFill>
                  <a:latin typeface="Arial Rounded MT Bold" pitchFamily="34" charset="0"/>
                </a:rPr>
                <a:t>st</a:t>
              </a:r>
              <a:r>
                <a:rPr lang="en-AU" altLang="en-US" sz="1400" dirty="0" smtClean="0">
                  <a:solidFill>
                    <a:srgbClr val="27774F"/>
                  </a:solidFill>
                  <a:latin typeface="Arial Rounded MT Bold" pitchFamily="34" charset="0"/>
                </a:rPr>
                <a:t> </a:t>
              </a:r>
              <a:r>
                <a:rPr lang="en-AU" altLang="en-US" sz="1400" dirty="0" err="1" smtClean="0">
                  <a:solidFill>
                    <a:srgbClr val="27774F"/>
                  </a:solidFill>
                  <a:latin typeface="Arial Rounded MT Bold" pitchFamily="34" charset="0"/>
                </a:rPr>
                <a:t>Mooladhar</a:t>
              </a:r>
              <a:r>
                <a:rPr lang="en-AU" altLang="en-US" sz="1400" dirty="0" smtClean="0">
                  <a:solidFill>
                    <a:srgbClr val="27774F"/>
                  </a:solidFill>
                  <a:latin typeface="Arial Rounded MT Bold" pitchFamily="34" charset="0"/>
                </a:rPr>
                <a:t>) </a:t>
              </a:r>
              <a:endParaRPr lang="en-AU" altLang="en-US" sz="1400" dirty="0">
                <a:solidFill>
                  <a:srgbClr val="27774F"/>
                </a:solidFill>
                <a:latin typeface="Arial Rounded MT Bold" pitchFamily="34" charset="0"/>
              </a:endParaRPr>
            </a:p>
            <a:p>
              <a:pPr eaLnBrk="1" hangingPunct="1"/>
              <a:endParaRPr lang="en-AU" altLang="en-US" sz="1000"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The </a:t>
              </a:r>
              <a:r>
                <a:rPr lang="en-AU" altLang="en-US" sz="1000" b="1" dirty="0">
                  <a:solidFill>
                    <a:srgbClr val="000000"/>
                  </a:solidFill>
                </a:rPr>
                <a:t>Earth elements helps the whole left side and also the first chakra (</a:t>
              </a:r>
              <a:r>
                <a:rPr lang="en-AU" altLang="en-US" sz="1000" b="1" dirty="0" err="1">
                  <a:solidFill>
                    <a:srgbClr val="000000"/>
                  </a:solidFill>
                </a:rPr>
                <a:t>Mooladhara</a:t>
              </a:r>
              <a:r>
                <a:rPr lang="en-AU" altLang="en-US" sz="1000" b="1" dirty="0">
                  <a:solidFill>
                    <a:srgbClr val="000000"/>
                  </a:solidFill>
                </a:rPr>
                <a:t>).  </a:t>
              </a:r>
              <a:endParaRPr lang="en-AU" altLang="en-US" sz="1000" b="1"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Sit </a:t>
              </a:r>
              <a:r>
                <a:rPr lang="en-AU" altLang="en-US" sz="1000" b="1" dirty="0">
                  <a:solidFill>
                    <a:srgbClr val="000000"/>
                  </a:solidFill>
                </a:rPr>
                <a:t>on the ground or grass, with left hand palm up and the right hand flat on the earth</a:t>
              </a:r>
              <a:r>
                <a:rPr lang="en-AU" altLang="en-US" sz="1000" b="1" dirty="0" smtClean="0">
                  <a:solidFill>
                    <a:srgbClr val="000000"/>
                  </a:solidFill>
                </a:rPr>
                <a:t>.</a:t>
              </a:r>
            </a:p>
            <a:p>
              <a:pPr marL="171450" indent="-171450" algn="l" eaLnBrk="1" hangingPunct="1">
                <a:buFont typeface="Arial" panose="020B0604020202020204" pitchFamily="34" charset="0"/>
                <a:buChar char="•"/>
              </a:pPr>
              <a:r>
                <a:rPr lang="en-AU" altLang="en-US" sz="1000" b="1" dirty="0" smtClean="0">
                  <a:solidFill>
                    <a:srgbClr val="000000"/>
                  </a:solidFill>
                </a:rPr>
                <a:t>Put right hand on heart  </a:t>
              </a:r>
              <a:endParaRPr lang="en-US" altLang="en-US" b="1" dirty="0"/>
            </a:p>
          </p:txBody>
        </p:sp>
        <p:pic>
          <p:nvPicPr>
            <p:cNvPr id="31" name="Picture 9" descr="Using the Elements"/>
            <p:cNvPicPr>
              <a:picLocks noChangeAspect="1" noChangeArrowheads="1"/>
            </p:cNvPicPr>
            <p:nvPr/>
          </p:nvPicPr>
          <p:blipFill>
            <a:blip r:embed="rId4" cstate="print">
              <a:extLst>
                <a:ext uri="{28A0092B-C50C-407E-A947-70E740481C1C}">
                  <a14:useLocalDpi xmlns:a14="http://schemas.microsoft.com/office/drawing/2010/main" val="0"/>
                </a:ext>
              </a:extLst>
            </a:blip>
            <a:srcRect l="20865" t="37856" r="56682" b="48531"/>
            <a:stretch>
              <a:fillRect/>
            </a:stretch>
          </p:blipFill>
          <p:spPr bwMode="auto">
            <a:xfrm>
              <a:off x="2977781" y="3124200"/>
              <a:ext cx="1265975" cy="1569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0" name="Rectangle 13"/>
            <p:cNvSpPr>
              <a:spLocks noChangeArrowheads="1"/>
            </p:cNvSpPr>
            <p:nvPr/>
          </p:nvSpPr>
          <p:spPr bwMode="auto">
            <a:xfrm>
              <a:off x="6934152" y="3086111"/>
              <a:ext cx="386638" cy="254977"/>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6" name="Rectangle 19"/>
            <p:cNvSpPr>
              <a:spLocks noChangeArrowheads="1"/>
            </p:cNvSpPr>
            <p:nvPr/>
          </p:nvSpPr>
          <p:spPr bwMode="auto">
            <a:xfrm>
              <a:off x="6719930" y="1391073"/>
              <a:ext cx="358849" cy="181315"/>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7" name="Rectangle 25"/>
            <p:cNvSpPr>
              <a:spLocks noChangeArrowheads="1"/>
            </p:cNvSpPr>
            <p:nvPr/>
          </p:nvSpPr>
          <p:spPr bwMode="auto">
            <a:xfrm>
              <a:off x="346076" y="3048000"/>
              <a:ext cx="2631706" cy="143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a:solidFill>
                    <a:srgbClr val="27774F"/>
                  </a:solidFill>
                  <a:latin typeface="Arial Rounded MT Bold" pitchFamily="34" charset="0"/>
                </a:rPr>
                <a:t>2</a:t>
              </a:r>
              <a:r>
                <a:rPr lang="en-AU" altLang="en-US" sz="1400" dirty="0" smtClean="0">
                  <a:solidFill>
                    <a:srgbClr val="27774F"/>
                  </a:solidFill>
                  <a:latin typeface="Arial Rounded MT Bold" pitchFamily="34" charset="0"/>
                </a:rPr>
                <a:t>. Fire             </a:t>
              </a:r>
            </a:p>
            <a:p>
              <a:pPr eaLnBrk="1" hangingPunct="1"/>
              <a:r>
                <a:rPr lang="en-AU" altLang="en-US" sz="1400" dirty="0" smtClean="0">
                  <a:solidFill>
                    <a:srgbClr val="27774F"/>
                  </a:solidFill>
                  <a:latin typeface="Arial Rounded MT Bold" pitchFamily="34" charset="0"/>
                </a:rPr>
                <a:t>(2nd Left </a:t>
              </a:r>
              <a:r>
                <a:rPr lang="en-AU" altLang="en-US" sz="1400" dirty="0" err="1" smtClean="0">
                  <a:solidFill>
                    <a:srgbClr val="27774F"/>
                  </a:solidFill>
                  <a:latin typeface="Arial Rounded MT Bold" pitchFamily="34" charset="0"/>
                </a:rPr>
                <a:t>Swadisthan</a:t>
              </a:r>
              <a:r>
                <a:rPr lang="en-AU" altLang="en-US" sz="1400" dirty="0" smtClean="0">
                  <a:solidFill>
                    <a:srgbClr val="27774F"/>
                  </a:solidFill>
                  <a:latin typeface="Arial Rounded MT Bold" pitchFamily="34" charset="0"/>
                </a:rPr>
                <a:t> )</a:t>
              </a:r>
            </a:p>
            <a:p>
              <a:pPr eaLnBrk="1" hangingPunct="1"/>
              <a:endParaRPr lang="en-AU" altLang="en-US" sz="600" dirty="0">
                <a:solidFill>
                  <a:srgbClr val="27774F"/>
                </a:solidFill>
                <a:latin typeface="Arial Rounded MT Bold" pitchFamily="34" charset="0"/>
              </a:endParaRPr>
            </a:p>
            <a:p>
              <a:pPr marL="171450" indent="-171450" algn="l" eaLnBrk="1" hangingPunct="1">
                <a:buFont typeface="Arial" panose="020B0604020202020204" pitchFamily="34" charset="0"/>
                <a:buChar char="•"/>
              </a:pPr>
              <a:r>
                <a:rPr lang="en-AU" altLang="en-US" sz="1000" b="1" dirty="0">
                  <a:solidFill>
                    <a:srgbClr val="000000"/>
                  </a:solidFill>
                </a:rPr>
                <a:t>The Fire element helps the whole  left side and particularly the second chakra (</a:t>
              </a:r>
              <a:r>
                <a:rPr lang="en-AU" altLang="en-US" sz="1000" b="1" dirty="0" err="1">
                  <a:solidFill>
                    <a:srgbClr val="000000"/>
                  </a:solidFill>
                </a:rPr>
                <a:t>Swadisthan</a:t>
              </a:r>
              <a:r>
                <a:rPr lang="en-AU" altLang="en-US" sz="1000" b="1" dirty="0">
                  <a:solidFill>
                    <a:srgbClr val="000000"/>
                  </a:solidFill>
                </a:rPr>
                <a:t>). </a:t>
              </a:r>
              <a:endParaRPr lang="en-AU" altLang="en-US" sz="1000" b="1"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To </a:t>
              </a:r>
              <a:r>
                <a:rPr lang="en-AU" altLang="en-US" sz="1000" b="1" dirty="0">
                  <a:solidFill>
                    <a:srgbClr val="000000"/>
                  </a:solidFill>
                </a:rPr>
                <a:t>clear the left side, sit for meditation and hold the left hand towards a candle.  Always use care not to have candles too close.</a:t>
              </a:r>
              <a:endParaRPr lang="en-US" altLang="en-US" b="1" dirty="0"/>
            </a:p>
          </p:txBody>
        </p:sp>
        <p:sp>
          <p:nvSpPr>
            <p:cNvPr id="19" name="Rounded Rectangle 18"/>
            <p:cNvSpPr/>
            <p:nvPr/>
          </p:nvSpPr>
          <p:spPr>
            <a:xfrm>
              <a:off x="346075" y="1125538"/>
              <a:ext cx="4005263"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0" name="Rounded Rectangle 19"/>
            <p:cNvSpPr/>
            <p:nvPr/>
          </p:nvSpPr>
          <p:spPr>
            <a:xfrm>
              <a:off x="4697413" y="1125538"/>
              <a:ext cx="4003675" cy="1743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1" name="Rounded Rectangle 20"/>
            <p:cNvSpPr/>
            <p:nvPr/>
          </p:nvSpPr>
          <p:spPr>
            <a:xfrm>
              <a:off x="346075" y="3032125"/>
              <a:ext cx="4005263"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2" name="Rounded Rectangle 21"/>
            <p:cNvSpPr/>
            <p:nvPr/>
          </p:nvSpPr>
          <p:spPr>
            <a:xfrm>
              <a:off x="4697413" y="3032125"/>
              <a:ext cx="4003675" cy="17414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3" name="Rounded Rectangle 22"/>
            <p:cNvSpPr/>
            <p:nvPr/>
          </p:nvSpPr>
          <p:spPr>
            <a:xfrm>
              <a:off x="346075" y="4986338"/>
              <a:ext cx="4005263"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24" name="Rounded Rectangle 23"/>
            <p:cNvSpPr/>
            <p:nvPr/>
          </p:nvSpPr>
          <p:spPr>
            <a:xfrm>
              <a:off x="4697413" y="4986338"/>
              <a:ext cx="4003675" cy="174148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grpSp>
      <p:sp>
        <p:nvSpPr>
          <p:cNvPr id="39" name="TextBox 38"/>
          <p:cNvSpPr txBox="1"/>
          <p:nvPr/>
        </p:nvSpPr>
        <p:spPr>
          <a:xfrm>
            <a:off x="4648200" y="3048000"/>
            <a:ext cx="2174954" cy="1723549"/>
          </a:xfrm>
          <a:prstGeom prst="rect">
            <a:avLst/>
          </a:prstGeom>
          <a:noFill/>
        </p:spPr>
        <p:txBody>
          <a:bodyPr wrap="square" rtlCol="0">
            <a:spAutoFit/>
          </a:bodyPr>
          <a:lstStyle/>
          <a:p>
            <a:pPr lvl="0"/>
            <a:r>
              <a:rPr lang="en-AU" altLang="en-US" sz="1600" dirty="0" smtClean="0">
                <a:solidFill>
                  <a:srgbClr val="27774F"/>
                </a:solidFill>
                <a:latin typeface="Arial Rounded MT Bold" pitchFamily="34" charset="0"/>
              </a:rPr>
              <a:t>4.  Food/ Lifestyle</a:t>
            </a:r>
          </a:p>
          <a:p>
            <a:pPr marL="285750" lvl="0" indent="-285750">
              <a:buFont typeface="Arial" panose="020B0604020202020204" pitchFamily="34" charset="0"/>
              <a:buChar char="•"/>
            </a:pPr>
            <a:endParaRPr lang="en-AU" altLang="en-US" sz="1000" b="1" dirty="0" smtClean="0">
              <a:solidFill>
                <a:srgbClr val="000000"/>
              </a:solidFill>
              <a:latin typeface="Arial" charset="0"/>
            </a:endParaRPr>
          </a:p>
          <a:p>
            <a:pPr marL="285750" lvl="0" indent="-285750" algn="l">
              <a:buFont typeface="Arial" panose="020B0604020202020204" pitchFamily="34" charset="0"/>
              <a:buChar char="•"/>
            </a:pPr>
            <a:r>
              <a:rPr lang="en-AU" altLang="en-US" sz="1000" b="1" dirty="0" smtClean="0">
                <a:solidFill>
                  <a:srgbClr val="000000"/>
                </a:solidFill>
                <a:latin typeface="Arial" charset="0"/>
              </a:rPr>
              <a:t>Fruits very good </a:t>
            </a:r>
            <a:r>
              <a:rPr lang="en-AU" altLang="en-US" sz="1000" b="1" dirty="0">
                <a:solidFill>
                  <a:srgbClr val="000000"/>
                </a:solidFill>
                <a:latin typeface="Arial" charset="0"/>
              </a:rPr>
              <a:t>for </a:t>
            </a:r>
            <a:r>
              <a:rPr lang="en-AU" altLang="en-US" sz="1000" b="1" dirty="0" err="1" smtClean="0">
                <a:solidFill>
                  <a:srgbClr val="000000"/>
                </a:solidFill>
                <a:latin typeface="Arial" charset="0"/>
              </a:rPr>
              <a:t>Nabhi</a:t>
            </a:r>
            <a:endParaRPr lang="en-AU" altLang="en-US" sz="1000" b="1" dirty="0" smtClean="0">
              <a:solidFill>
                <a:srgbClr val="000000"/>
              </a:solidFill>
              <a:latin typeface="Arial" charset="0"/>
            </a:endParaRPr>
          </a:p>
          <a:p>
            <a:pPr marL="285750" lvl="0" indent="-285750" algn="l">
              <a:buFont typeface="Arial" panose="020B0604020202020204" pitchFamily="34" charset="0"/>
              <a:buChar char="•"/>
            </a:pPr>
            <a:endParaRPr lang="en-AU" altLang="en-US" sz="1000" b="1" dirty="0" smtClean="0">
              <a:solidFill>
                <a:srgbClr val="000000"/>
              </a:solidFill>
              <a:latin typeface="Arial" charset="0"/>
            </a:endParaRPr>
          </a:p>
          <a:p>
            <a:pPr marL="285750" lvl="0" indent="-285750" algn="l">
              <a:buFont typeface="Arial" panose="020B0604020202020204" pitchFamily="34" charset="0"/>
              <a:buChar char="•"/>
            </a:pPr>
            <a:r>
              <a:rPr lang="en-AU" altLang="en-US" sz="1000" b="1" dirty="0" smtClean="0">
                <a:solidFill>
                  <a:srgbClr val="000000"/>
                </a:solidFill>
                <a:latin typeface="Arial" charset="0"/>
              </a:rPr>
              <a:t>Liver Diet includes kokum/ Rose/Sugarcane  Juice, </a:t>
            </a:r>
            <a:r>
              <a:rPr lang="en-AU" altLang="en-US" sz="1000" b="1" dirty="0" err="1" smtClean="0">
                <a:solidFill>
                  <a:srgbClr val="000000"/>
                </a:solidFill>
                <a:latin typeface="Arial" charset="0"/>
              </a:rPr>
              <a:t>Muli</a:t>
            </a:r>
            <a:r>
              <a:rPr lang="en-AU" altLang="en-US" sz="1000" b="1" dirty="0" smtClean="0">
                <a:solidFill>
                  <a:srgbClr val="000000"/>
                </a:solidFill>
                <a:latin typeface="Arial" charset="0"/>
              </a:rPr>
              <a:t>  etc.</a:t>
            </a:r>
          </a:p>
          <a:p>
            <a:pPr marL="285750" lvl="0" indent="-285750" algn="l">
              <a:buFont typeface="Arial" panose="020B0604020202020204" pitchFamily="34" charset="0"/>
              <a:buChar char="•"/>
            </a:pPr>
            <a:endParaRPr lang="en-AU" altLang="en-US" sz="1000" b="1" dirty="0">
              <a:solidFill>
                <a:srgbClr val="000000"/>
              </a:solidFill>
              <a:latin typeface="Arial" charset="0"/>
            </a:endParaRPr>
          </a:p>
          <a:p>
            <a:pPr marL="285750" indent="-285750" algn="l">
              <a:buFont typeface="Arial" panose="020B0604020202020204" pitchFamily="34" charset="0"/>
              <a:buChar char="•"/>
            </a:pPr>
            <a:r>
              <a:rPr lang="en-AU" altLang="en-US" sz="1000" b="1" dirty="0">
                <a:solidFill>
                  <a:srgbClr val="000000"/>
                </a:solidFill>
                <a:latin typeface="Arial" charset="0"/>
              </a:rPr>
              <a:t>Junk /</a:t>
            </a:r>
            <a:r>
              <a:rPr lang="en-AU" altLang="en-US" sz="1000" b="1" dirty="0" smtClean="0">
                <a:solidFill>
                  <a:srgbClr val="000000"/>
                </a:solidFill>
                <a:latin typeface="Arial" charset="0"/>
              </a:rPr>
              <a:t> Oily Food, Alcohol  harms liver</a:t>
            </a:r>
            <a:endParaRPr lang="en-AU" altLang="en-US" sz="1000" dirty="0" smtClean="0">
              <a:solidFill>
                <a:srgbClr val="000000"/>
              </a:solidFill>
              <a:latin typeface="Arial" charset="0"/>
            </a:endParaRPr>
          </a:p>
        </p:txBody>
      </p:sp>
      <p:sp>
        <p:nvSpPr>
          <p:cNvPr id="27" name="TextBox 26"/>
          <p:cNvSpPr txBox="1"/>
          <p:nvPr/>
        </p:nvSpPr>
        <p:spPr>
          <a:xfrm>
            <a:off x="4800600" y="5181600"/>
            <a:ext cx="3581400" cy="1415772"/>
          </a:xfrm>
          <a:prstGeom prst="rect">
            <a:avLst/>
          </a:prstGeom>
          <a:noFill/>
        </p:spPr>
        <p:txBody>
          <a:bodyPr wrap="square" rtlCol="0">
            <a:spAutoFit/>
          </a:bodyPr>
          <a:lstStyle/>
          <a:p>
            <a:pPr lvl="0"/>
            <a:r>
              <a:rPr lang="en-AU" altLang="en-US" sz="1600" dirty="0">
                <a:solidFill>
                  <a:srgbClr val="27774F"/>
                </a:solidFill>
                <a:latin typeface="Arial Rounded MT Bold" pitchFamily="34" charset="0"/>
              </a:rPr>
              <a:t>5</a:t>
            </a:r>
            <a:r>
              <a:rPr lang="en-AU" altLang="en-US" sz="1600" dirty="0" smtClean="0">
                <a:solidFill>
                  <a:srgbClr val="27774F"/>
                </a:solidFill>
                <a:latin typeface="Arial Rounded MT Bold" pitchFamily="34" charset="0"/>
              </a:rPr>
              <a:t>. Exercise / Massage / Asana</a:t>
            </a:r>
          </a:p>
          <a:p>
            <a:pPr lvl="0"/>
            <a:endParaRPr lang="en-AU" altLang="en-US" sz="1000" dirty="0" smtClean="0">
              <a:solidFill>
                <a:srgbClr val="000000"/>
              </a:solidFill>
              <a:latin typeface="Arial" charset="0"/>
            </a:endParaRPr>
          </a:p>
          <a:p>
            <a:pPr marL="171450" lvl="0" indent="-171450" algn="l">
              <a:buFont typeface="Arial" panose="020B0604020202020204" pitchFamily="34" charset="0"/>
              <a:buChar char="•"/>
            </a:pPr>
            <a:r>
              <a:rPr lang="en-AU" altLang="en-US" sz="1000" b="1" dirty="0" smtClean="0">
                <a:solidFill>
                  <a:srgbClr val="000000"/>
                </a:solidFill>
                <a:latin typeface="Arial" charset="0"/>
              </a:rPr>
              <a:t>Butterfly Assan for </a:t>
            </a:r>
            <a:r>
              <a:rPr lang="en-AU" altLang="en-US" sz="1000" b="1" dirty="0" err="1" smtClean="0">
                <a:solidFill>
                  <a:srgbClr val="000000"/>
                </a:solidFill>
                <a:latin typeface="Arial" charset="0"/>
              </a:rPr>
              <a:t>Mooladhar</a:t>
            </a:r>
            <a:r>
              <a:rPr lang="en-AU" altLang="en-US" sz="1000" b="1" dirty="0" smtClean="0">
                <a:solidFill>
                  <a:srgbClr val="000000"/>
                </a:solidFill>
                <a:latin typeface="Arial" charset="0"/>
              </a:rPr>
              <a:t>  </a:t>
            </a:r>
          </a:p>
          <a:p>
            <a:pPr marL="171450" lvl="0" indent="-171450" algn="l">
              <a:buFont typeface="Arial" panose="020B0604020202020204" pitchFamily="34" charset="0"/>
              <a:buChar char="•"/>
            </a:pPr>
            <a:endParaRPr lang="en-AU" altLang="en-US" sz="1000" b="1" dirty="0" smtClean="0">
              <a:solidFill>
                <a:srgbClr val="000000"/>
              </a:solidFill>
              <a:latin typeface="Arial" charset="0"/>
            </a:endParaRPr>
          </a:p>
          <a:p>
            <a:pPr marL="171450" lvl="0" indent="-171450" algn="l">
              <a:buFont typeface="Arial" panose="020B0604020202020204" pitchFamily="34" charset="0"/>
              <a:buChar char="•"/>
            </a:pPr>
            <a:r>
              <a:rPr lang="en-AU" altLang="en-US" sz="1000" b="1" dirty="0" smtClean="0">
                <a:solidFill>
                  <a:srgbClr val="000000"/>
                </a:solidFill>
                <a:latin typeface="Arial" charset="0"/>
              </a:rPr>
              <a:t>Pawanamukti  type Assan for </a:t>
            </a:r>
            <a:r>
              <a:rPr lang="en-AU" altLang="en-US" sz="1000" b="1" dirty="0" err="1" smtClean="0">
                <a:solidFill>
                  <a:srgbClr val="000000"/>
                </a:solidFill>
                <a:latin typeface="Arial" charset="0"/>
              </a:rPr>
              <a:t>Swadishthan</a:t>
            </a:r>
            <a:r>
              <a:rPr lang="en-AU" altLang="en-US" sz="1000" b="1" dirty="0" smtClean="0">
                <a:solidFill>
                  <a:srgbClr val="000000"/>
                </a:solidFill>
                <a:latin typeface="Arial" charset="0"/>
              </a:rPr>
              <a:t> </a:t>
            </a:r>
          </a:p>
          <a:p>
            <a:pPr marL="171450" lvl="0" indent="-171450" algn="l">
              <a:buFont typeface="Arial" panose="020B0604020202020204" pitchFamily="34" charset="0"/>
              <a:buChar char="•"/>
            </a:pPr>
            <a:endParaRPr lang="en-AU" altLang="en-US" sz="1000" b="1" dirty="0" smtClean="0">
              <a:solidFill>
                <a:srgbClr val="000000"/>
              </a:solidFill>
              <a:latin typeface="Arial" charset="0"/>
            </a:endParaRPr>
          </a:p>
          <a:p>
            <a:pPr marL="171450" lvl="0" indent="-171450" algn="l">
              <a:buFont typeface="Arial" panose="020B0604020202020204" pitchFamily="34" charset="0"/>
              <a:buChar char="•"/>
            </a:pPr>
            <a:r>
              <a:rPr lang="en-US" altLang="en-US" sz="1000" b="1" dirty="0">
                <a:solidFill>
                  <a:srgbClr val="000000"/>
                </a:solidFill>
                <a:latin typeface="Arial" charset="0"/>
              </a:rPr>
              <a:t>Walking barefoot </a:t>
            </a:r>
            <a:r>
              <a:rPr lang="en-US" altLang="en-US" sz="1000" b="1" dirty="0" smtClean="0">
                <a:solidFill>
                  <a:srgbClr val="000000"/>
                </a:solidFill>
                <a:latin typeface="Arial" charset="0"/>
              </a:rPr>
              <a:t>on Mother Earth </a:t>
            </a:r>
            <a:endParaRPr lang="en-AU" altLang="en-US" sz="1000" b="1" dirty="0" smtClean="0">
              <a:solidFill>
                <a:srgbClr val="000000"/>
              </a:solidFill>
              <a:latin typeface="Arial" charset="0"/>
            </a:endParaRPr>
          </a:p>
          <a:p>
            <a:pPr lvl="0" algn="l"/>
            <a:r>
              <a:rPr lang="en-AU" altLang="en-US" sz="1000" b="1" dirty="0">
                <a:solidFill>
                  <a:srgbClr val="000000"/>
                </a:solidFill>
                <a:latin typeface="Arial" charset="0"/>
              </a:rPr>
              <a:t> </a:t>
            </a:r>
            <a:r>
              <a:rPr lang="en-AU" altLang="en-US" sz="1000" b="1" dirty="0" smtClean="0">
                <a:solidFill>
                  <a:srgbClr val="000000"/>
                </a:solidFill>
                <a:latin typeface="Arial" charset="0"/>
              </a:rPr>
              <a:t>    </a:t>
            </a:r>
          </a:p>
        </p:txBody>
      </p:sp>
      <p:pic>
        <p:nvPicPr>
          <p:cNvPr id="32" name="Picture 18" descr="Using the Elements"/>
          <p:cNvPicPr>
            <a:picLocks noChangeAspect="1" noChangeArrowheads="1"/>
          </p:cNvPicPr>
          <p:nvPr/>
        </p:nvPicPr>
        <p:blipFill>
          <a:blip r:embed="rId3" cstate="print">
            <a:extLst>
              <a:ext uri="{28A0092B-C50C-407E-A947-70E740481C1C}">
                <a14:useLocalDpi xmlns:a14="http://schemas.microsoft.com/office/drawing/2010/main" val="0"/>
              </a:ext>
            </a:extLst>
          </a:blip>
          <a:srcRect l="60924" t="16899" r="18413" b="68011"/>
          <a:stretch>
            <a:fillRect/>
          </a:stretch>
        </p:blipFill>
        <p:spPr bwMode="auto">
          <a:xfrm>
            <a:off x="7010400" y="1219200"/>
            <a:ext cx="1489038" cy="155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3" name="Rectangle 24"/>
          <p:cNvSpPr>
            <a:spLocks noChangeArrowheads="1"/>
          </p:cNvSpPr>
          <p:nvPr/>
        </p:nvSpPr>
        <p:spPr bwMode="auto">
          <a:xfrm>
            <a:off x="4724400" y="1066800"/>
            <a:ext cx="2286000" cy="17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smtClean="0">
                <a:solidFill>
                  <a:srgbClr val="27774F"/>
                </a:solidFill>
                <a:latin typeface="Arial Rounded MT Bold" pitchFamily="34" charset="0"/>
              </a:rPr>
              <a:t>3. Water </a:t>
            </a:r>
          </a:p>
          <a:p>
            <a:pPr eaLnBrk="1" hangingPunct="1"/>
            <a:r>
              <a:rPr lang="en-AU" altLang="en-US" sz="1400" dirty="0" smtClean="0">
                <a:solidFill>
                  <a:srgbClr val="27774F"/>
                </a:solidFill>
                <a:latin typeface="Arial Rounded MT Bold" pitchFamily="34" charset="0"/>
              </a:rPr>
              <a:t>(3</a:t>
            </a:r>
            <a:r>
              <a:rPr lang="en-AU" altLang="en-US" sz="1400" baseline="30000" dirty="0" smtClean="0">
                <a:solidFill>
                  <a:srgbClr val="27774F"/>
                </a:solidFill>
                <a:latin typeface="Arial Rounded MT Bold" pitchFamily="34" charset="0"/>
              </a:rPr>
              <a:t>rd</a:t>
            </a:r>
            <a:r>
              <a:rPr lang="en-AU" altLang="en-US" sz="1400" dirty="0" smtClean="0">
                <a:solidFill>
                  <a:srgbClr val="27774F"/>
                </a:solidFill>
                <a:latin typeface="Arial Rounded MT Bold" pitchFamily="34" charset="0"/>
              </a:rPr>
              <a:t> </a:t>
            </a:r>
            <a:r>
              <a:rPr lang="en-AU" altLang="en-US" sz="1400" dirty="0" err="1" smtClean="0">
                <a:solidFill>
                  <a:srgbClr val="27774F"/>
                </a:solidFill>
                <a:latin typeface="Arial Rounded MT Bold" pitchFamily="34" charset="0"/>
              </a:rPr>
              <a:t>Nabhi</a:t>
            </a:r>
            <a:r>
              <a:rPr lang="en-AU" altLang="en-US" sz="1400" dirty="0" smtClean="0">
                <a:solidFill>
                  <a:srgbClr val="27774F"/>
                </a:solidFill>
                <a:latin typeface="Arial Rounded MT Bold" pitchFamily="34" charset="0"/>
              </a:rPr>
              <a:t> &amp; Void )</a:t>
            </a:r>
            <a:r>
              <a:rPr lang="en-AU" altLang="en-US" sz="1600" dirty="0" smtClean="0">
                <a:solidFill>
                  <a:srgbClr val="27774F"/>
                </a:solidFill>
                <a:latin typeface="Arial Rounded MT Bold" pitchFamily="34" charset="0"/>
              </a:rPr>
              <a:t>  </a:t>
            </a:r>
          </a:p>
          <a:p>
            <a:pPr eaLnBrk="1" hangingPunct="1"/>
            <a:endParaRPr lang="en-AU" altLang="en-US" sz="100" dirty="0">
              <a:solidFill>
                <a:srgbClr val="27774F"/>
              </a:solidFill>
              <a:latin typeface="Arial Rounded MT Bold" pitchFamily="34" charset="0"/>
            </a:endParaRPr>
          </a:p>
          <a:p>
            <a:pPr marL="171450" indent="-171450" algn="l" eaLnBrk="1" hangingPunct="1">
              <a:buFont typeface="Arial" panose="020B0604020202020204" pitchFamily="34" charset="0"/>
              <a:buChar char="•"/>
            </a:pPr>
            <a:endParaRPr lang="en-AU" altLang="en-US" sz="1000"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The </a:t>
            </a:r>
            <a:r>
              <a:rPr lang="en-AU" altLang="en-US" sz="1000" b="1" dirty="0">
                <a:solidFill>
                  <a:srgbClr val="000000"/>
                </a:solidFill>
              </a:rPr>
              <a:t>Water element helps the whole right side and also the third chakra (</a:t>
            </a:r>
            <a:r>
              <a:rPr lang="en-AU" altLang="en-US" sz="1000" b="1" dirty="0" err="1">
                <a:solidFill>
                  <a:srgbClr val="000000"/>
                </a:solidFill>
              </a:rPr>
              <a:t>Nabhi</a:t>
            </a:r>
            <a:r>
              <a:rPr lang="en-AU" altLang="en-US" sz="1000" b="1" dirty="0">
                <a:solidFill>
                  <a:srgbClr val="000000"/>
                </a:solidFill>
              </a:rPr>
              <a:t>) and the Void. </a:t>
            </a:r>
            <a:endParaRPr lang="en-AU" altLang="en-US" sz="1000" b="1"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Put </a:t>
            </a:r>
            <a:r>
              <a:rPr lang="en-AU" altLang="en-US" sz="1000" b="1" dirty="0">
                <a:solidFill>
                  <a:srgbClr val="000000"/>
                </a:solidFill>
              </a:rPr>
              <a:t>the feet in the ocean and meditate</a:t>
            </a:r>
            <a:r>
              <a:rPr lang="en-AU" altLang="en-US" sz="1000" dirty="0">
                <a:solidFill>
                  <a:srgbClr val="000000"/>
                </a:solidFill>
              </a:rPr>
              <a:t>. </a:t>
            </a:r>
            <a:endParaRPr lang="en-AU" altLang="en-US" sz="1000" dirty="0" smtClean="0">
              <a:solidFill>
                <a:srgbClr val="000000"/>
              </a:solidFill>
            </a:endParaRPr>
          </a:p>
          <a:p>
            <a:pPr algn="l" eaLnBrk="1" hangingPunct="1"/>
            <a:r>
              <a:rPr lang="en-AU" altLang="en-US" sz="1000" dirty="0" smtClean="0">
                <a:solidFill>
                  <a:srgbClr val="000000"/>
                </a:solidFill>
              </a:rPr>
              <a:t>.</a:t>
            </a:r>
            <a:endParaRPr lang="en-US" altLang="en-US" dirty="0"/>
          </a:p>
        </p:txBody>
      </p:sp>
      <p:sp>
        <p:nvSpPr>
          <p:cNvPr id="25" name="Rectangle 24"/>
          <p:cNvSpPr>
            <a:spLocks noChangeArrowheads="1"/>
          </p:cNvSpPr>
          <p:nvPr/>
        </p:nvSpPr>
        <p:spPr bwMode="auto">
          <a:xfrm>
            <a:off x="304800" y="5029353"/>
            <a:ext cx="2286000" cy="1720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400" dirty="0" smtClean="0">
                <a:solidFill>
                  <a:srgbClr val="27774F"/>
                </a:solidFill>
                <a:latin typeface="Arial Rounded MT Bold" pitchFamily="34" charset="0"/>
              </a:rPr>
              <a:t>3. Water </a:t>
            </a:r>
          </a:p>
          <a:p>
            <a:pPr eaLnBrk="1" hangingPunct="1"/>
            <a:r>
              <a:rPr lang="en-AU" altLang="en-US" sz="1400" dirty="0" smtClean="0">
                <a:solidFill>
                  <a:srgbClr val="27774F"/>
                </a:solidFill>
                <a:latin typeface="Arial Rounded MT Bold" pitchFamily="34" charset="0"/>
              </a:rPr>
              <a:t>(3</a:t>
            </a:r>
            <a:r>
              <a:rPr lang="en-AU" altLang="en-US" sz="1400" baseline="30000" dirty="0" smtClean="0">
                <a:solidFill>
                  <a:srgbClr val="27774F"/>
                </a:solidFill>
                <a:latin typeface="Arial Rounded MT Bold" pitchFamily="34" charset="0"/>
              </a:rPr>
              <a:t>rd</a:t>
            </a:r>
            <a:r>
              <a:rPr lang="en-AU" altLang="en-US" sz="1400" dirty="0" smtClean="0">
                <a:solidFill>
                  <a:srgbClr val="27774F"/>
                </a:solidFill>
                <a:latin typeface="Arial Rounded MT Bold" pitchFamily="34" charset="0"/>
              </a:rPr>
              <a:t> Right </a:t>
            </a:r>
            <a:r>
              <a:rPr lang="en-AU" altLang="en-US" sz="1400" dirty="0" err="1" smtClean="0">
                <a:solidFill>
                  <a:srgbClr val="27774F"/>
                </a:solidFill>
                <a:latin typeface="Arial Rounded MT Bold" pitchFamily="34" charset="0"/>
              </a:rPr>
              <a:t>Swadisthan</a:t>
            </a:r>
            <a:r>
              <a:rPr lang="en-AU" altLang="en-US" sz="1400" dirty="0" smtClean="0">
                <a:solidFill>
                  <a:srgbClr val="27774F"/>
                </a:solidFill>
                <a:latin typeface="Arial Rounded MT Bold" pitchFamily="34" charset="0"/>
              </a:rPr>
              <a:t> )</a:t>
            </a:r>
            <a:r>
              <a:rPr lang="en-AU" altLang="en-US" sz="1600" dirty="0" smtClean="0">
                <a:solidFill>
                  <a:srgbClr val="27774F"/>
                </a:solidFill>
                <a:latin typeface="Arial Rounded MT Bold" pitchFamily="34" charset="0"/>
              </a:rPr>
              <a:t>  </a:t>
            </a:r>
          </a:p>
          <a:p>
            <a:pPr eaLnBrk="1" hangingPunct="1"/>
            <a:endParaRPr lang="en-AU" altLang="en-US" sz="100" dirty="0">
              <a:solidFill>
                <a:srgbClr val="27774F"/>
              </a:solidFill>
              <a:latin typeface="Arial Rounded MT Bold" pitchFamily="34" charset="0"/>
            </a:endParaRPr>
          </a:p>
          <a:p>
            <a:pPr marL="171450" indent="-171450" algn="l" eaLnBrk="1" hangingPunct="1">
              <a:buFont typeface="Arial" panose="020B0604020202020204" pitchFamily="34" charset="0"/>
              <a:buChar char="•"/>
            </a:pPr>
            <a:endParaRPr lang="en-AU" altLang="en-US" sz="1000" dirty="0" smtClean="0">
              <a:solidFill>
                <a:srgbClr val="000000"/>
              </a:solidFill>
            </a:endParaRPr>
          </a:p>
          <a:p>
            <a:pPr marL="171450" indent="-171450" algn="l" eaLnBrk="1" hangingPunct="1">
              <a:buFont typeface="Arial" panose="020B0604020202020204" pitchFamily="34" charset="0"/>
              <a:buChar char="•"/>
            </a:pPr>
            <a:r>
              <a:rPr lang="en-AU" altLang="en-US" sz="1000" b="1" dirty="0" smtClean="0">
                <a:solidFill>
                  <a:srgbClr val="000000"/>
                </a:solidFill>
              </a:rPr>
              <a:t>Applying </a:t>
            </a:r>
            <a:r>
              <a:rPr lang="en-AU" altLang="en-US" sz="1000" b="1" dirty="0">
                <a:solidFill>
                  <a:srgbClr val="000000"/>
                </a:solidFill>
              </a:rPr>
              <a:t>an icepack  to the liver </a:t>
            </a:r>
            <a:r>
              <a:rPr lang="en-AU" altLang="en-US" sz="1000" b="1" dirty="0" smtClean="0">
                <a:solidFill>
                  <a:srgbClr val="000000"/>
                </a:solidFill>
              </a:rPr>
              <a:t>area (right side)  </a:t>
            </a:r>
            <a:r>
              <a:rPr lang="en-AU" altLang="en-US" sz="1000" b="1" dirty="0">
                <a:solidFill>
                  <a:srgbClr val="000000"/>
                </a:solidFill>
              </a:rPr>
              <a:t>may help in cooling the </a:t>
            </a:r>
            <a:r>
              <a:rPr lang="en-AU" altLang="en-US" sz="1000" b="1" dirty="0" smtClean="0">
                <a:solidFill>
                  <a:srgbClr val="000000"/>
                </a:solidFill>
              </a:rPr>
              <a:t>right </a:t>
            </a:r>
            <a:r>
              <a:rPr lang="en-AU" altLang="en-US" sz="1000" b="1" dirty="0">
                <a:solidFill>
                  <a:srgbClr val="000000"/>
                </a:solidFill>
              </a:rPr>
              <a:t>side.</a:t>
            </a:r>
            <a:endParaRPr lang="en-US" altLang="en-US" b="1" dirty="0"/>
          </a:p>
        </p:txBody>
      </p:sp>
      <p:pic>
        <p:nvPicPr>
          <p:cNvPr id="28" name="Picture 6" descr="eiszapf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2767404" y="5439552"/>
            <a:ext cx="1251256" cy="835058"/>
          </a:xfrm>
          <a:prstGeom prst="rect">
            <a:avLst/>
          </a:prstGeom>
          <a:noFill/>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9994" y="3352800"/>
            <a:ext cx="1600606" cy="997561"/>
          </a:xfrm>
          <a:prstGeom prst="rect">
            <a:avLst/>
          </a:prstGeom>
        </p:spPr>
      </p:pic>
    </p:spTree>
    <p:extLst>
      <p:ext uri="{BB962C8B-B14F-4D97-AF65-F5344CB8AC3E}">
        <p14:creationId xmlns:p14="http://schemas.microsoft.com/office/powerpoint/2010/main" val="23427122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0"/>
            <a:ext cx="8763000" cy="1143000"/>
          </a:xfrm>
        </p:spPr>
        <p:txBody>
          <a:bodyPr/>
          <a:lstStyle/>
          <a:p>
            <a:pPr>
              <a:defRPr/>
            </a:pPr>
            <a:r>
              <a:rPr lang="en-GB" dirty="0" smtClean="0">
                <a:solidFill>
                  <a:srgbClr val="FF0000"/>
                </a:solidFill>
              </a:rPr>
              <a:t>Using ocean elements – foot soak</a:t>
            </a:r>
            <a:endParaRPr lang="en-US" dirty="0" smtClean="0">
              <a:solidFill>
                <a:srgbClr val="FF0000"/>
              </a:solidFill>
              <a:effectLst/>
            </a:endParaRPr>
          </a:p>
        </p:txBody>
      </p:sp>
      <p:sp>
        <p:nvSpPr>
          <p:cNvPr id="47111" name="Rectangle 7"/>
          <p:cNvSpPr>
            <a:spLocks noGrp="1" noChangeArrowheads="1"/>
          </p:cNvSpPr>
          <p:nvPr>
            <p:ph type="body" idx="1"/>
          </p:nvPr>
        </p:nvSpPr>
        <p:spPr>
          <a:xfrm>
            <a:off x="152400" y="1524000"/>
            <a:ext cx="7772400" cy="4800600"/>
          </a:xfrm>
        </p:spPr>
        <p:txBody>
          <a:bodyPr/>
          <a:lstStyle/>
          <a:p>
            <a:pPr>
              <a:lnSpc>
                <a:spcPct val="90000"/>
              </a:lnSpc>
              <a:defRPr/>
            </a:pPr>
            <a:r>
              <a:rPr lang="en-US" sz="2800" dirty="0" smtClean="0">
                <a:solidFill>
                  <a:srgbClr val="FF0000"/>
                </a:solidFill>
                <a:effectLst>
                  <a:outerShdw blurRad="38100" dist="38100" dir="2700000" algn="tl">
                    <a:srgbClr val="000000"/>
                  </a:outerShdw>
                </a:effectLst>
                <a:latin typeface="Arial" charset="0"/>
              </a:rPr>
              <a:t>A powerful technique</a:t>
            </a:r>
          </a:p>
          <a:p>
            <a:pPr>
              <a:lnSpc>
                <a:spcPct val="90000"/>
              </a:lnSpc>
              <a:buFont typeface="Wingdings" pitchFamily="2" charset="2"/>
              <a:buNone/>
              <a:defRPr/>
            </a:pPr>
            <a:r>
              <a:rPr lang="en-US" sz="2800" dirty="0" smtClean="0">
                <a:solidFill>
                  <a:srgbClr val="FF0000"/>
                </a:solidFill>
                <a:effectLst>
                  <a:outerShdw blurRad="38100" dist="38100" dir="2700000" algn="tl">
                    <a:srgbClr val="000000"/>
                  </a:outerShdw>
                </a:effectLst>
                <a:latin typeface="Arial" charset="0"/>
              </a:rPr>
              <a:t>   to clean subtle system</a:t>
            </a:r>
          </a:p>
          <a:p>
            <a:pPr>
              <a:lnSpc>
                <a:spcPct val="90000"/>
              </a:lnSpc>
              <a:defRPr/>
            </a:pPr>
            <a:r>
              <a:rPr lang="en-US" sz="2800" dirty="0" smtClean="0">
                <a:solidFill>
                  <a:srgbClr val="FF0000"/>
                </a:solidFill>
                <a:effectLst>
                  <a:outerShdw blurRad="38100" dist="38100" dir="2700000" algn="tl">
                    <a:srgbClr val="000000"/>
                  </a:outerShdw>
                </a:effectLst>
                <a:latin typeface="Arial" charset="0"/>
              </a:rPr>
              <a:t>Use 5 elements</a:t>
            </a:r>
          </a:p>
          <a:p>
            <a:pPr lvl="1">
              <a:lnSpc>
                <a:spcPct val="90000"/>
              </a:lnSpc>
              <a:defRPr/>
            </a:pPr>
            <a:r>
              <a:rPr lang="en-US" dirty="0" smtClean="0">
                <a:solidFill>
                  <a:schemeClr val="folHlink"/>
                </a:solidFill>
                <a:effectLst>
                  <a:outerShdw blurRad="38100" dist="38100" dir="2700000" algn="tl">
                    <a:srgbClr val="000000"/>
                  </a:outerShdw>
                </a:effectLst>
                <a:latin typeface="Arial" charset="0"/>
              </a:rPr>
              <a:t>Air</a:t>
            </a:r>
          </a:p>
          <a:p>
            <a:pPr lvl="1">
              <a:lnSpc>
                <a:spcPct val="90000"/>
              </a:lnSpc>
              <a:defRPr/>
            </a:pPr>
            <a:r>
              <a:rPr lang="en-US" dirty="0" smtClean="0">
                <a:solidFill>
                  <a:schemeClr val="folHlink"/>
                </a:solidFill>
                <a:effectLst>
                  <a:outerShdw blurRad="38100" dist="38100" dir="2700000" algn="tl">
                    <a:srgbClr val="000000"/>
                  </a:outerShdw>
                </a:effectLst>
                <a:latin typeface="Arial" charset="0"/>
              </a:rPr>
              <a:t>Earth</a:t>
            </a:r>
          </a:p>
          <a:p>
            <a:pPr lvl="1">
              <a:lnSpc>
                <a:spcPct val="90000"/>
              </a:lnSpc>
              <a:defRPr/>
            </a:pPr>
            <a:r>
              <a:rPr lang="en-US" dirty="0" smtClean="0">
                <a:solidFill>
                  <a:schemeClr val="folHlink"/>
                </a:solidFill>
                <a:effectLst>
                  <a:outerShdw blurRad="38100" dist="38100" dir="2700000" algn="tl">
                    <a:srgbClr val="000000"/>
                  </a:outerShdw>
                </a:effectLst>
                <a:latin typeface="Arial" charset="0"/>
              </a:rPr>
              <a:t>Water</a:t>
            </a:r>
          </a:p>
          <a:p>
            <a:pPr lvl="1">
              <a:lnSpc>
                <a:spcPct val="90000"/>
              </a:lnSpc>
              <a:defRPr/>
            </a:pPr>
            <a:r>
              <a:rPr lang="en-US" dirty="0" smtClean="0">
                <a:solidFill>
                  <a:schemeClr val="folHlink"/>
                </a:solidFill>
                <a:effectLst>
                  <a:outerShdw blurRad="38100" dist="38100" dir="2700000" algn="tl">
                    <a:srgbClr val="000000"/>
                  </a:outerShdw>
                </a:effectLst>
                <a:latin typeface="Arial" charset="0"/>
              </a:rPr>
              <a:t>Fire</a:t>
            </a:r>
          </a:p>
          <a:p>
            <a:pPr lvl="1">
              <a:lnSpc>
                <a:spcPct val="90000"/>
              </a:lnSpc>
              <a:defRPr/>
            </a:pPr>
            <a:r>
              <a:rPr lang="en-US" dirty="0" smtClean="0">
                <a:solidFill>
                  <a:schemeClr val="folHlink"/>
                </a:solidFill>
                <a:effectLst>
                  <a:outerShdw blurRad="38100" dist="38100" dir="2700000" algn="tl">
                    <a:srgbClr val="000000"/>
                  </a:outerShdw>
                </a:effectLst>
                <a:latin typeface="Arial" charset="0"/>
              </a:rPr>
              <a:t>Ether (sky)</a:t>
            </a:r>
          </a:p>
          <a:p>
            <a:pPr>
              <a:lnSpc>
                <a:spcPct val="90000"/>
              </a:lnSpc>
              <a:defRPr/>
            </a:pPr>
            <a:r>
              <a:rPr lang="en-US" sz="2800" dirty="0" smtClean="0">
                <a:solidFill>
                  <a:schemeClr val="folHlink"/>
                </a:solidFill>
                <a:effectLst>
                  <a:outerShdw blurRad="38100" dist="38100" dir="2700000" algn="tl">
                    <a:srgbClr val="000000"/>
                  </a:outerShdw>
                </a:effectLst>
                <a:latin typeface="Arial" charset="0"/>
              </a:rPr>
              <a:t>Ideal in the Ocean</a:t>
            </a:r>
          </a:p>
          <a:p>
            <a:pPr>
              <a:lnSpc>
                <a:spcPct val="90000"/>
              </a:lnSpc>
              <a:defRPr/>
            </a:pPr>
            <a:r>
              <a:rPr lang="en-US" sz="2800" dirty="0" smtClean="0">
                <a:solidFill>
                  <a:schemeClr val="folHlink"/>
                </a:solidFill>
                <a:effectLst>
                  <a:outerShdw blurRad="38100" dist="38100" dir="2700000" algn="tl">
                    <a:srgbClr val="000000"/>
                  </a:outerShdw>
                </a:effectLst>
                <a:latin typeface="Arial" charset="0"/>
              </a:rPr>
              <a:t>Just before going to sleep – 5-10 </a:t>
            </a:r>
            <a:r>
              <a:rPr lang="en-US" sz="2800" dirty="0" err="1" smtClean="0">
                <a:solidFill>
                  <a:schemeClr val="folHlink"/>
                </a:solidFill>
                <a:effectLst>
                  <a:outerShdw blurRad="38100" dist="38100" dir="2700000" algn="tl">
                    <a:srgbClr val="000000"/>
                  </a:outerShdw>
                </a:effectLst>
                <a:latin typeface="Arial" charset="0"/>
              </a:rPr>
              <a:t>mins</a:t>
            </a:r>
            <a:endParaRPr lang="en-US" sz="2800" dirty="0" smtClean="0">
              <a:solidFill>
                <a:schemeClr val="folHlink"/>
              </a:solidFill>
              <a:effectLst>
                <a:outerShdw blurRad="38100" dist="38100" dir="2700000" algn="tl">
                  <a:srgbClr val="000000"/>
                </a:outerShdw>
              </a:effectLst>
              <a:latin typeface="Arial" charset="0"/>
            </a:endParaRPr>
          </a:p>
          <a:p>
            <a:pPr>
              <a:lnSpc>
                <a:spcPct val="90000"/>
              </a:lnSpc>
              <a:defRPr/>
            </a:pPr>
            <a:endParaRPr lang="en-US" sz="2800" dirty="0" smtClean="0">
              <a:solidFill>
                <a:schemeClr val="folHlink"/>
              </a:solidFill>
              <a:effectLst>
                <a:outerShdw blurRad="38100" dist="38100" dir="2700000" algn="tl">
                  <a:srgbClr val="000000"/>
                </a:outerShdw>
              </a:effectLst>
              <a:latin typeface="Arial" charset="0"/>
            </a:endParaRPr>
          </a:p>
          <a:p>
            <a:pPr>
              <a:lnSpc>
                <a:spcPct val="90000"/>
              </a:lnSpc>
              <a:defRPr/>
            </a:pPr>
            <a:endParaRPr lang="en-US" sz="2800"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72200" y="1600200"/>
            <a:ext cx="2712326" cy="4498769"/>
          </a:xfrm>
          <a:prstGeom prst="rect">
            <a:avLst/>
          </a:prstGeom>
          <a:noFill/>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191000" y="2768170"/>
            <a:ext cx="1447800" cy="2184830"/>
          </a:xfrm>
          <a:prstGeom prst="rect">
            <a:avLst/>
          </a:prstGeom>
          <a:noFill/>
        </p:spPr>
      </p:pic>
    </p:spTree>
    <p:extLst>
      <p:ext uri="{BB962C8B-B14F-4D97-AF65-F5344CB8AC3E}">
        <p14:creationId xmlns:p14="http://schemas.microsoft.com/office/powerpoint/2010/main" val="213094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04800" y="0"/>
            <a:ext cx="8839200" cy="990600"/>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FFCC66"/>
                </a:solidFill>
                <a:latin typeface="Arial" charset="0"/>
                <a:ea typeface="SimSun" charset="0"/>
                <a:cs typeface="SimSun"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SimSun" charset="0"/>
                <a:cs typeface="SimSun" charset="0"/>
              </a:defRPr>
            </a:lvl9pPr>
          </a:lstStyle>
          <a:p>
            <a:pPr>
              <a:defRPr/>
            </a:pPr>
            <a:r>
              <a:rPr lang="en-GB" sz="3900" b="1" kern="0" dirty="0" smtClean="0">
                <a:solidFill>
                  <a:srgbClr val="FF0000"/>
                </a:solidFill>
              </a:rPr>
              <a:t>Ice pack on liver</a:t>
            </a:r>
            <a:endParaRPr lang="en-GB" b="1" kern="0" dirty="0">
              <a:solidFill>
                <a:srgbClr val="FF0000"/>
              </a:solidFill>
            </a:endParaRPr>
          </a:p>
        </p:txBody>
      </p:sp>
      <p:sp>
        <p:nvSpPr>
          <p:cNvPr id="5" name="Rectangle 3"/>
          <p:cNvSpPr txBox="1">
            <a:spLocks noChangeArrowheads="1"/>
          </p:cNvSpPr>
          <p:nvPr/>
        </p:nvSpPr>
        <p:spPr bwMode="auto">
          <a:xfrm>
            <a:off x="4643438" y="1066800"/>
            <a:ext cx="4343400" cy="45720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FFFFFF"/>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a:lstStyle>
          <a:p>
            <a:pPr lvl="1">
              <a:buFontTx/>
              <a:buNone/>
            </a:pPr>
            <a:endParaRPr lang="en-GB" altLang="en-US" sz="2400" kern="0" smtClean="0"/>
          </a:p>
          <a:p>
            <a:r>
              <a:rPr lang="en-GB" altLang="en-US" sz="2400" b="1" kern="0" smtClean="0">
                <a:solidFill>
                  <a:srgbClr val="C00000"/>
                </a:solidFill>
              </a:rPr>
              <a:t>Effects</a:t>
            </a:r>
          </a:p>
          <a:p>
            <a:pPr lvl="1"/>
            <a:endParaRPr lang="en-GB" altLang="en-US" sz="2400" kern="0" smtClean="0">
              <a:solidFill>
                <a:srgbClr val="C00000"/>
              </a:solidFill>
            </a:endParaRPr>
          </a:p>
          <a:p>
            <a:pPr marL="400050">
              <a:buFont typeface="Wingdings" panose="05000000000000000000" pitchFamily="2" charset="2"/>
              <a:buChar char="ü"/>
            </a:pPr>
            <a:r>
              <a:rPr lang="en-GB" altLang="en-US" sz="2400" kern="0" smtClean="0">
                <a:solidFill>
                  <a:srgbClr val="C00000"/>
                </a:solidFill>
              </a:rPr>
              <a:t>Cools down the liver </a:t>
            </a:r>
          </a:p>
          <a:p>
            <a:pPr marL="457200" lvl="1" indent="0"/>
            <a:r>
              <a:rPr lang="en-GB" altLang="en-US" sz="2400" kern="0" smtClean="0">
                <a:solidFill>
                  <a:srgbClr val="C00000"/>
                </a:solidFill>
              </a:rPr>
              <a:t>(and reduces activity of the</a:t>
            </a:r>
          </a:p>
          <a:p>
            <a:pPr marL="457200" lvl="1" indent="0"/>
            <a:r>
              <a:rPr lang="en-GB" altLang="en-US" sz="2400" kern="0" smtClean="0">
                <a:solidFill>
                  <a:srgbClr val="C00000"/>
                </a:solidFill>
              </a:rPr>
              <a:t>right channel)</a:t>
            </a:r>
          </a:p>
          <a:p>
            <a:pPr marL="457200" lvl="1" indent="0"/>
            <a:endParaRPr lang="en-GB" altLang="en-US" sz="2400" kern="0" smtClean="0">
              <a:solidFill>
                <a:srgbClr val="C00000"/>
              </a:solidFill>
            </a:endParaRPr>
          </a:p>
          <a:p>
            <a:pPr marL="400050">
              <a:buFont typeface="Wingdings" panose="05000000000000000000" pitchFamily="2" charset="2"/>
              <a:buChar char="ü"/>
            </a:pPr>
            <a:r>
              <a:rPr lang="en-GB" altLang="en-US" sz="2400" kern="0" smtClean="0">
                <a:solidFill>
                  <a:srgbClr val="C00000"/>
                </a:solidFill>
              </a:rPr>
              <a:t>helps stop thinking and meditate</a:t>
            </a:r>
          </a:p>
          <a:p>
            <a:pPr marL="400050">
              <a:buFont typeface="Wingdings" panose="05000000000000000000" pitchFamily="2" charset="2"/>
              <a:buChar char="ü"/>
            </a:pPr>
            <a:endParaRPr lang="en-GB" altLang="en-US" sz="2400" kern="0" smtClean="0">
              <a:solidFill>
                <a:srgbClr val="C00000"/>
              </a:solidFill>
            </a:endParaRPr>
          </a:p>
          <a:p>
            <a:pPr marL="400050">
              <a:buFont typeface="Wingdings" panose="05000000000000000000" pitchFamily="2" charset="2"/>
              <a:buChar char="ü"/>
            </a:pPr>
            <a:r>
              <a:rPr lang="en-GB" altLang="en-US" sz="2400" kern="0" smtClean="0">
                <a:solidFill>
                  <a:srgbClr val="C00000"/>
                </a:solidFill>
              </a:rPr>
              <a:t>To be applied only on the right side</a:t>
            </a:r>
            <a:endParaRPr lang="en-GB" altLang="en-US" sz="2400" kern="0" dirty="0" smtClean="0">
              <a:solidFill>
                <a:srgbClr val="C00000"/>
              </a:solidFill>
            </a:endParaRPr>
          </a:p>
        </p:txBody>
      </p:sp>
      <p:pic>
        <p:nvPicPr>
          <p:cNvPr id="6" name="Picture 6" descr="eiszap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1188" y="2276475"/>
            <a:ext cx="3732212" cy="2490788"/>
          </a:xfrm>
          <a:prstGeom prst="rect">
            <a:avLst/>
          </a:prstGeom>
          <a:noFill/>
        </p:spPr>
      </p:pic>
    </p:spTree>
    <p:extLst>
      <p:ext uri="{BB962C8B-B14F-4D97-AF65-F5344CB8AC3E}">
        <p14:creationId xmlns:p14="http://schemas.microsoft.com/office/powerpoint/2010/main" val="603461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sz="half" idx="2"/>
          </p:nvPr>
        </p:nvSpPr>
        <p:spPr>
          <a:xfrm>
            <a:off x="381000" y="2819400"/>
            <a:ext cx="8001000" cy="3657600"/>
          </a:xfrm>
        </p:spPr>
        <p:txBody>
          <a:bodyPr/>
          <a:lstStyle/>
          <a:p>
            <a:pPr marL="457200" indent="-457200" algn="just">
              <a:lnSpc>
                <a:spcPct val="90000"/>
              </a:lnSpc>
              <a:buFontTx/>
              <a:buBlip>
                <a:blip r:embed="rId3"/>
              </a:buBlip>
            </a:pPr>
            <a:r>
              <a:rPr lang="en-US" sz="1600" dirty="0" smtClean="0">
                <a:solidFill>
                  <a:srgbClr val="0033CC"/>
                </a:solidFill>
                <a:latin typeface="Verdana" pitchFamily="34" charset="0"/>
              </a:rPr>
              <a:t>Dr. </a:t>
            </a:r>
            <a:r>
              <a:rPr lang="en-US" sz="1600" dirty="0" err="1" smtClean="0">
                <a:solidFill>
                  <a:srgbClr val="0033CC"/>
                </a:solidFill>
                <a:latin typeface="Verdana" pitchFamily="34" charset="0"/>
              </a:rPr>
              <a:t>Nirmala</a:t>
            </a:r>
            <a:r>
              <a:rPr lang="en-US" sz="1600" dirty="0" smtClean="0">
                <a:solidFill>
                  <a:srgbClr val="0033CC"/>
                </a:solidFill>
                <a:latin typeface="Verdana" pitchFamily="34" charset="0"/>
              </a:rPr>
              <a:t> Devi Srivastava discovered Sahaja Yoga in 1970 </a:t>
            </a:r>
          </a:p>
          <a:p>
            <a:pPr marL="0" indent="0" algn="just">
              <a:lnSpc>
                <a:spcPct val="90000"/>
              </a:lnSpc>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smtClean="0">
                <a:solidFill>
                  <a:srgbClr val="0033CC"/>
                </a:solidFill>
                <a:latin typeface="Verdana" pitchFamily="34" charset="0"/>
              </a:rPr>
              <a:t>Today Sahaja Yoga is practiced free of cost over 130 countries and as UNESCO peace partner </a:t>
            </a:r>
          </a:p>
          <a:p>
            <a:pPr marL="457200" indent="-457200" algn="just">
              <a:lnSpc>
                <a:spcPct val="90000"/>
              </a:lnSpc>
              <a:buFontTx/>
              <a:buBlip>
                <a:blip r:embed="rId3"/>
              </a:buBlip>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a:solidFill>
                  <a:srgbClr val="0033CC"/>
                </a:solidFill>
                <a:latin typeface="Verdana" pitchFamily="34" charset="0"/>
              </a:rPr>
              <a:t>Appointed as Honorary Member of the </a:t>
            </a:r>
            <a:r>
              <a:rPr lang="en-US" sz="1600" dirty="0" err="1">
                <a:solidFill>
                  <a:srgbClr val="0033CC"/>
                </a:solidFill>
                <a:latin typeface="Verdana" pitchFamily="34" charset="0"/>
              </a:rPr>
              <a:t>Petrovskaya</a:t>
            </a:r>
            <a:r>
              <a:rPr lang="en-US" sz="1600" dirty="0">
                <a:solidFill>
                  <a:srgbClr val="0033CC"/>
                </a:solidFill>
                <a:latin typeface="Verdana" pitchFamily="34" charset="0"/>
              </a:rPr>
              <a:t> Academy of Art and </a:t>
            </a:r>
            <a:r>
              <a:rPr lang="en-US" sz="1600" dirty="0" smtClean="0">
                <a:solidFill>
                  <a:srgbClr val="0033CC"/>
                </a:solidFill>
                <a:latin typeface="Verdana" pitchFamily="34" charset="0"/>
              </a:rPr>
              <a:t>Science (Russia). </a:t>
            </a:r>
            <a:r>
              <a:rPr lang="en-US" sz="1600" dirty="0">
                <a:solidFill>
                  <a:srgbClr val="0033CC"/>
                </a:solidFill>
                <a:latin typeface="Verdana" pitchFamily="34" charset="0"/>
              </a:rPr>
              <a:t>In the history of the Academy, only twelve people have been granted this </a:t>
            </a:r>
            <a:r>
              <a:rPr lang="en-US" sz="1600" dirty="0" err="1">
                <a:solidFill>
                  <a:srgbClr val="0033CC"/>
                </a:solidFill>
                <a:latin typeface="Verdana" pitchFamily="34" charset="0"/>
              </a:rPr>
              <a:t>honour</a:t>
            </a:r>
            <a:r>
              <a:rPr lang="en-US" sz="1600" dirty="0">
                <a:solidFill>
                  <a:srgbClr val="0033CC"/>
                </a:solidFill>
                <a:latin typeface="Verdana" pitchFamily="34" charset="0"/>
              </a:rPr>
              <a:t>, Einstein being one of them. Shri </a:t>
            </a:r>
            <a:r>
              <a:rPr lang="en-US" sz="1600" dirty="0" err="1">
                <a:solidFill>
                  <a:srgbClr val="0033CC"/>
                </a:solidFill>
                <a:latin typeface="Verdana" pitchFamily="34" charset="0"/>
              </a:rPr>
              <a:t>Mataji</a:t>
            </a:r>
            <a:r>
              <a:rPr lang="en-US" sz="1600" dirty="0">
                <a:solidFill>
                  <a:srgbClr val="0033CC"/>
                </a:solidFill>
                <a:latin typeface="Verdana" pitchFamily="34" charset="0"/>
              </a:rPr>
              <a:t> inaugurated the first International Conference on Medicine and Self-Knowledge, which became an annual event at the Academy thereafter</a:t>
            </a:r>
            <a:r>
              <a:rPr lang="en-US" sz="1600" dirty="0" smtClean="0">
                <a:solidFill>
                  <a:srgbClr val="0033CC"/>
                </a:solidFill>
                <a:latin typeface="Verdana" pitchFamily="34" charset="0"/>
              </a:rPr>
              <a:t>.</a:t>
            </a:r>
          </a:p>
          <a:p>
            <a:pPr marL="0" indent="0" algn="just">
              <a:lnSpc>
                <a:spcPct val="90000"/>
              </a:lnSpc>
            </a:pPr>
            <a:endParaRPr lang="en-US" sz="1600" dirty="0" smtClean="0">
              <a:solidFill>
                <a:srgbClr val="0033CC"/>
              </a:solidFill>
              <a:latin typeface="Verdana" pitchFamily="34" charset="0"/>
            </a:endParaRPr>
          </a:p>
          <a:p>
            <a:pPr marL="457200" indent="-457200" algn="just">
              <a:lnSpc>
                <a:spcPct val="90000"/>
              </a:lnSpc>
              <a:buFontTx/>
              <a:buBlip>
                <a:blip r:embed="rId3"/>
              </a:buBlip>
            </a:pPr>
            <a:r>
              <a:rPr lang="en-US" sz="1600" dirty="0" smtClean="0">
                <a:solidFill>
                  <a:srgbClr val="0033CC"/>
                </a:solidFill>
                <a:latin typeface="Verdana" pitchFamily="34" charset="0"/>
              </a:rPr>
              <a:t>She is a recipient of numerous awards and recognitions and was nominated twice for Nobel peace prize</a:t>
            </a:r>
          </a:p>
          <a:p>
            <a:pPr marL="0" indent="0" algn="just">
              <a:lnSpc>
                <a:spcPct val="90000"/>
              </a:lnSpc>
            </a:pPr>
            <a:endParaRPr lang="en-US" sz="1600" dirty="0">
              <a:solidFill>
                <a:srgbClr val="0033CC"/>
              </a:solidFill>
              <a:latin typeface="Verdana" pitchFamily="34" charset="0"/>
            </a:endParaRPr>
          </a:p>
        </p:txBody>
      </p:sp>
      <p:sp>
        <p:nvSpPr>
          <p:cNvPr id="12291" name="Rectangle 3"/>
          <p:cNvSpPr>
            <a:spLocks noGrp="1" noChangeArrowheads="1"/>
          </p:cNvSpPr>
          <p:nvPr>
            <p:ph type="title"/>
          </p:nvPr>
        </p:nvSpPr>
        <p:spPr>
          <a:xfrm>
            <a:off x="685800" y="1143000"/>
            <a:ext cx="4419600" cy="1066800"/>
          </a:xfrm>
        </p:spPr>
        <p:txBody>
          <a:bodyPr/>
          <a:lstStyle/>
          <a:p>
            <a:r>
              <a:rPr lang="en-US" sz="4000" b="1" dirty="0" smtClean="0">
                <a:solidFill>
                  <a:srgbClr val="FF0000"/>
                </a:solidFill>
                <a:latin typeface="Verdana" pitchFamily="34" charset="0"/>
              </a:rPr>
              <a:t>Sahaja Yoga</a:t>
            </a:r>
            <a:br>
              <a:rPr lang="en-US" sz="4000" b="1" dirty="0" smtClean="0">
                <a:solidFill>
                  <a:srgbClr val="FF0000"/>
                </a:solidFill>
                <a:latin typeface="Verdana" pitchFamily="34" charset="0"/>
              </a:rPr>
            </a:br>
            <a:r>
              <a:rPr lang="en-US" sz="2800" b="1" dirty="0" smtClean="0">
                <a:solidFill>
                  <a:srgbClr val="FF0000"/>
                </a:solidFill>
                <a:latin typeface="Verdana" pitchFamily="34" charset="0"/>
              </a:rPr>
              <a:t>(About Founder)</a:t>
            </a:r>
          </a:p>
        </p:txBody>
      </p:sp>
      <p:pic>
        <p:nvPicPr>
          <p:cNvPr id="12292" name="Picture 4" descr="shri-mataji-7.jpg"/>
          <p:cNvPicPr>
            <a:picLocks noChangeAspect="1"/>
          </p:cNvPicPr>
          <p:nvPr/>
        </p:nvPicPr>
        <p:blipFill>
          <a:blip r:embed="rId4"/>
          <a:srcRect/>
          <a:stretch>
            <a:fillRect/>
          </a:stretch>
        </p:blipFill>
        <p:spPr bwMode="auto">
          <a:xfrm>
            <a:off x="5562600" y="669925"/>
            <a:ext cx="1800225" cy="1920875"/>
          </a:xfrm>
          <a:prstGeom prst="rect">
            <a:avLst/>
          </a:prstGeom>
          <a:noFill/>
          <a:ln w="9525">
            <a:noFill/>
            <a:miter lim="800000"/>
            <a:headEnd/>
            <a:tailEnd/>
          </a:ln>
        </p:spPr>
      </p:pic>
    </p:spTree>
    <p:extLst>
      <p:ext uri="{BB962C8B-B14F-4D97-AF65-F5344CB8AC3E}">
        <p14:creationId xmlns:p14="http://schemas.microsoft.com/office/powerpoint/2010/main" val="11668333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09600" y="1676400"/>
            <a:ext cx="8153400" cy="2802948"/>
          </a:xfrm>
          <a:prstGeom prst="rect">
            <a:avLst/>
          </a:prstGeom>
          <a:noFill/>
          <a:ln w="9525">
            <a:noFill/>
            <a:round/>
            <a:headEnd/>
            <a:tailEnd/>
          </a:ln>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0000"/>
                </a:solidFill>
                <a:latin typeface="Arial" charset="0"/>
              </a:rPr>
              <a:t>Let’s Experience ‘Peace’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dirty="0" smtClean="0">
                <a:solidFill>
                  <a:srgbClr val="FF0000"/>
                </a:solidFill>
                <a:latin typeface="Arial" charset="0"/>
              </a:rPr>
              <a:t>through</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smtClean="0">
                <a:solidFill>
                  <a:srgbClr val="FF0000"/>
                </a:solidFill>
                <a:latin typeface="Arial" charset="0"/>
              </a:rPr>
              <a:t>(Self Realization</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400" b="1" dirty="0">
                <a:solidFill>
                  <a:srgbClr val="FF0000"/>
                </a:solidFill>
                <a:latin typeface="Arial" charset="0"/>
              </a:rPr>
              <a:t>a</a:t>
            </a:r>
            <a:r>
              <a:rPr lang="en-US" sz="4400" b="1" dirty="0" smtClean="0">
                <a:solidFill>
                  <a:srgbClr val="FF0000"/>
                </a:solidFill>
                <a:latin typeface="Arial" charset="0"/>
              </a:rPr>
              <a:t>nd Cleansing Chakras) </a:t>
            </a:r>
          </a:p>
        </p:txBody>
      </p:sp>
    </p:spTree>
    <p:extLst>
      <p:ext uri="{BB962C8B-B14F-4D97-AF65-F5344CB8AC3E}">
        <p14:creationId xmlns:p14="http://schemas.microsoft.com/office/powerpoint/2010/main" val="261864215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E:\CP\PICS\cleaing-left-channel.jpg"/>
          <p:cNvPicPr>
            <a:picLocks noChangeAspect="1" noChangeArrowheads="1"/>
          </p:cNvPicPr>
          <p:nvPr/>
        </p:nvPicPr>
        <p:blipFill>
          <a:blip r:embed="rId3"/>
          <a:srcRect/>
          <a:stretch>
            <a:fillRect/>
          </a:stretch>
        </p:blipFill>
        <p:spPr bwMode="auto">
          <a:xfrm>
            <a:off x="384544" y="381000"/>
            <a:ext cx="2133600" cy="2519235"/>
          </a:xfrm>
          <a:prstGeom prst="rect">
            <a:avLst/>
          </a:prstGeom>
          <a:noFill/>
          <a:ln w="9525">
            <a:noFill/>
            <a:miter lim="800000"/>
            <a:headEnd/>
            <a:tailEnd/>
          </a:ln>
        </p:spPr>
      </p:pic>
      <p:sp>
        <p:nvSpPr>
          <p:cNvPr id="11266" name="Text Box 2"/>
          <p:cNvSpPr txBox="1">
            <a:spLocks noChangeArrowheads="1"/>
          </p:cNvSpPr>
          <p:nvPr/>
        </p:nvSpPr>
        <p:spPr bwMode="auto">
          <a:xfrm>
            <a:off x="0" y="0"/>
            <a:ext cx="9144000" cy="4572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smtClean="0">
                <a:solidFill>
                  <a:srgbClr val="FF0000"/>
                </a:solidFill>
                <a:effectLst>
                  <a:outerShdw blurRad="38100" dist="38100" dir="2700000" algn="tl">
                    <a:srgbClr val="C0C0C0"/>
                  </a:outerShdw>
                </a:effectLst>
                <a:latin typeface="Arial" charset="0"/>
              </a:rPr>
              <a:t>1</a:t>
            </a:r>
            <a:r>
              <a:rPr lang="en-US" b="1" baseline="30000" dirty="0" smtClean="0">
                <a:solidFill>
                  <a:srgbClr val="FF0000"/>
                </a:solidFill>
                <a:effectLst>
                  <a:outerShdw blurRad="38100" dist="38100" dir="2700000" algn="tl">
                    <a:srgbClr val="C0C0C0"/>
                  </a:outerShdw>
                </a:effectLst>
                <a:latin typeface="Arial" charset="0"/>
              </a:rPr>
              <a:t>ST</a:t>
            </a:r>
            <a:r>
              <a:rPr lang="en-US" b="1" dirty="0" smtClean="0">
                <a:solidFill>
                  <a:srgbClr val="FF0000"/>
                </a:solidFill>
                <a:effectLst>
                  <a:outerShdw blurRad="38100" dist="38100" dir="2700000" algn="tl">
                    <a:srgbClr val="C0C0C0"/>
                  </a:outerShdw>
                </a:effectLst>
                <a:latin typeface="Arial" charset="0"/>
              </a:rPr>
              <a:t> &amp; 2</a:t>
            </a:r>
            <a:r>
              <a:rPr lang="en-US" b="1" baseline="30000" dirty="0" smtClean="0">
                <a:solidFill>
                  <a:srgbClr val="FF0000"/>
                </a:solidFill>
                <a:effectLst>
                  <a:outerShdw blurRad="38100" dist="38100" dir="2700000" algn="tl">
                    <a:srgbClr val="C0C0C0"/>
                  </a:outerShdw>
                </a:effectLst>
                <a:latin typeface="Arial" charset="0"/>
              </a:rPr>
              <a:t>ND</a:t>
            </a:r>
            <a:r>
              <a:rPr lang="en-US" b="1" dirty="0" smtClean="0">
                <a:solidFill>
                  <a:srgbClr val="FF0000"/>
                </a:solidFill>
                <a:effectLst>
                  <a:outerShdw blurRad="38100" dist="38100" dir="2700000" algn="tl">
                    <a:srgbClr val="C0C0C0"/>
                  </a:outerShdw>
                </a:effectLst>
                <a:latin typeface="Arial" charset="0"/>
              </a:rPr>
              <a:t> STEP- BALANCING CLEARING LEFT &amp; RIGHT CHANNEL</a:t>
            </a:r>
            <a:endParaRPr lang="en-US" b="1" dirty="0">
              <a:solidFill>
                <a:srgbClr val="FF0000"/>
              </a:solidFill>
              <a:effectLst>
                <a:outerShdw blurRad="38100" dist="38100" dir="2700000" algn="tl">
                  <a:srgbClr val="C0C0C0"/>
                </a:outerShdw>
              </a:effectLst>
              <a:latin typeface="Arial" charset="0"/>
            </a:endParaRPr>
          </a:p>
        </p:txBody>
      </p:sp>
      <p:sp>
        <p:nvSpPr>
          <p:cNvPr id="11268" name="Text Box 4"/>
          <p:cNvSpPr txBox="1">
            <a:spLocks noChangeArrowheads="1"/>
          </p:cNvSpPr>
          <p:nvPr/>
        </p:nvSpPr>
        <p:spPr bwMode="auto">
          <a:xfrm>
            <a:off x="2438400" y="880459"/>
            <a:ext cx="2362200" cy="1710341"/>
          </a:xfrm>
          <a:prstGeom prst="rect">
            <a:avLst/>
          </a:prstGeom>
          <a:noFill/>
          <a:ln w="9525">
            <a:noFill/>
            <a:round/>
            <a:headEnd/>
            <a:tailEnd/>
          </a:ln>
          <a:effectLst/>
        </p:spPr>
        <p:txBody>
          <a:bodyPr wrap="square" lIns="90000" tIns="46800" rIns="90000" bIns="46800">
            <a:spAutoFit/>
          </a:bodyPr>
          <a:lstStyle/>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left palm on your lap &amp; the right palm on earth. </a:t>
            </a:r>
          </a:p>
          <a:p>
            <a:pPr algn="l">
              <a:spcBef>
                <a:spcPts val="17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Pray: Please cleanse my left channel</a:t>
            </a:r>
          </a:p>
        </p:txBody>
      </p:sp>
      <p:pic>
        <p:nvPicPr>
          <p:cNvPr id="5" name="Picture 6" descr="E:\CP\PICS\cleaing-right-channel.jpg"/>
          <p:cNvPicPr>
            <a:picLocks noChangeAspect="1" noChangeArrowheads="1"/>
          </p:cNvPicPr>
          <p:nvPr/>
        </p:nvPicPr>
        <p:blipFill>
          <a:blip r:embed="rId4"/>
          <a:srcRect/>
          <a:stretch>
            <a:fillRect/>
          </a:stretch>
        </p:blipFill>
        <p:spPr bwMode="auto">
          <a:xfrm>
            <a:off x="4724400" y="381000"/>
            <a:ext cx="2077556" cy="2519235"/>
          </a:xfrm>
          <a:prstGeom prst="rect">
            <a:avLst/>
          </a:prstGeom>
          <a:noFill/>
          <a:ln w="9525">
            <a:noFill/>
            <a:miter lim="800000"/>
            <a:headEnd/>
            <a:tailEnd/>
          </a:ln>
        </p:spPr>
      </p:pic>
      <p:sp>
        <p:nvSpPr>
          <p:cNvPr id="6" name="Rectangle 4"/>
          <p:cNvSpPr>
            <a:spLocks noChangeArrowheads="1"/>
          </p:cNvSpPr>
          <p:nvPr/>
        </p:nvSpPr>
        <p:spPr bwMode="auto">
          <a:xfrm>
            <a:off x="6858000" y="538035"/>
            <a:ext cx="2057400" cy="2310505"/>
          </a:xfrm>
          <a:prstGeom prst="rect">
            <a:avLst/>
          </a:prstGeom>
          <a:noFill/>
          <a:ln w="9525">
            <a:noFill/>
            <a:round/>
            <a:headEnd/>
            <a:tailEnd/>
          </a:ln>
          <a:effectLst/>
        </p:spPr>
        <p:txBody>
          <a:bodyPr wrap="square" lIns="90000" tIns="46800" rIns="90000" bIns="46800">
            <a:spAutoFit/>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right palm on your lap &amp; left palm facing sky</a:t>
            </a:r>
            <a:r>
              <a:rPr lang="en-US" sz="1800" dirty="0" smtClean="0">
                <a:solidFill>
                  <a:srgbClr val="C00000"/>
                </a:solidFill>
                <a:effectLst>
                  <a:outerShdw blurRad="38100" dist="38100" dir="2700000" algn="tl">
                    <a:srgbClr val="C0C0C0"/>
                  </a:outerShdw>
                </a:effectLst>
                <a:latin typeface="Arial" charset="0"/>
              </a:rPr>
              <a:t>.</a:t>
            </a: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dirty="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smtClean="0">
                <a:solidFill>
                  <a:srgbClr val="C00000"/>
                </a:solidFill>
                <a:effectLst>
                  <a:outerShdw blurRad="38100" dist="38100" dir="2700000" algn="tl">
                    <a:srgbClr val="C0C0C0"/>
                  </a:outerShdw>
                </a:effectLst>
                <a:latin typeface="Arial" charset="0"/>
              </a:rPr>
              <a:t>Pray</a:t>
            </a:r>
            <a:r>
              <a:rPr lang="en-US" sz="1800" dirty="0">
                <a:solidFill>
                  <a:srgbClr val="C00000"/>
                </a:solidFill>
                <a:effectLst>
                  <a:outerShdw blurRad="38100" dist="38100" dir="2700000" algn="tl">
                    <a:srgbClr val="C0C0C0"/>
                  </a:outerShdw>
                </a:effectLst>
                <a:latin typeface="Arial" charset="0"/>
              </a:rPr>
              <a:t>: Please cleanse my right </a:t>
            </a:r>
            <a:r>
              <a:rPr lang="en-US" sz="1800" dirty="0" smtClean="0">
                <a:solidFill>
                  <a:srgbClr val="C00000"/>
                </a:solidFill>
                <a:effectLst>
                  <a:outerShdw blurRad="38100" dist="38100" dir="2700000" algn="tl">
                    <a:srgbClr val="C0C0C0"/>
                  </a:outerShdw>
                </a:effectLst>
                <a:latin typeface="Arial" charset="0"/>
              </a:rPr>
              <a:t>channel</a:t>
            </a:r>
            <a:endParaRPr lang="en-US" sz="2400" dirty="0">
              <a:solidFill>
                <a:srgbClr val="C00000"/>
              </a:solidFill>
              <a:effectLst>
                <a:outerShdw blurRad="38100" dist="38100" dir="2700000" algn="tl">
                  <a:srgbClr val="C0C0C0"/>
                </a:outerShdw>
              </a:effectLst>
              <a:latin typeface="Arial" charset="0"/>
            </a:endParaRPr>
          </a:p>
        </p:txBody>
      </p:sp>
      <p:pic>
        <p:nvPicPr>
          <p:cNvPr id="7" name="Picture 3"/>
          <p:cNvPicPr>
            <a:picLocks noChangeAspect="1" noChangeArrowheads="1"/>
          </p:cNvPicPr>
          <p:nvPr/>
        </p:nvPicPr>
        <p:blipFill>
          <a:blip r:embed="rId5"/>
          <a:srcRect/>
          <a:stretch>
            <a:fillRect/>
          </a:stretch>
        </p:blipFill>
        <p:spPr bwMode="auto">
          <a:xfrm>
            <a:off x="533400" y="3353369"/>
            <a:ext cx="1752600" cy="2108526"/>
          </a:xfrm>
          <a:prstGeom prst="rect">
            <a:avLst/>
          </a:prstGeom>
          <a:noFill/>
          <a:ln w="9525">
            <a:noFill/>
            <a:round/>
            <a:headEnd/>
            <a:tailEnd/>
          </a:ln>
        </p:spPr>
      </p:pic>
      <p:pic>
        <p:nvPicPr>
          <p:cNvPr id="8" name="Picture 7"/>
          <p:cNvPicPr>
            <a:picLocks noChangeAspect="1" noChangeArrowheads="1"/>
          </p:cNvPicPr>
          <p:nvPr/>
        </p:nvPicPr>
        <p:blipFill>
          <a:blip r:embed="rId6"/>
          <a:srcRect/>
          <a:stretch>
            <a:fillRect/>
          </a:stretch>
        </p:blipFill>
        <p:spPr bwMode="auto">
          <a:xfrm>
            <a:off x="4724400" y="3404495"/>
            <a:ext cx="1789813" cy="2154155"/>
          </a:xfrm>
          <a:prstGeom prst="rect">
            <a:avLst/>
          </a:prstGeom>
          <a:noFill/>
          <a:ln w="9525">
            <a:noFill/>
            <a:round/>
            <a:headEnd/>
            <a:tailEnd/>
          </a:ln>
        </p:spPr>
      </p:pic>
      <p:sp>
        <p:nvSpPr>
          <p:cNvPr id="9" name="Rectangle 1"/>
          <p:cNvSpPr>
            <a:spLocks noChangeArrowheads="1"/>
          </p:cNvSpPr>
          <p:nvPr/>
        </p:nvSpPr>
        <p:spPr bwMode="auto">
          <a:xfrm>
            <a:off x="2438400" y="3633095"/>
            <a:ext cx="2053856" cy="1600200"/>
          </a:xfrm>
          <a:prstGeom prst="rect">
            <a:avLst/>
          </a:prstGeom>
          <a:noFill/>
          <a:ln w="9525">
            <a:noFill/>
            <a:round/>
            <a:headEnd/>
            <a:tailEnd/>
          </a:ln>
          <a:effectLst/>
        </p:spPr>
        <p:txBody>
          <a:bodyPr lIns="92160" tIns="46080" rIns="92160" bIns="46080" anchor="ct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your right hand on your forehead &amp; press </a:t>
            </a:r>
            <a:r>
              <a:rPr lang="en-US" sz="1800" dirty="0" smtClean="0">
                <a:solidFill>
                  <a:srgbClr val="C00000"/>
                </a:solidFill>
                <a:effectLst>
                  <a:outerShdw blurRad="38100" dist="38100" dir="2700000" algn="tl">
                    <a:srgbClr val="C0C0C0"/>
                  </a:outerShdw>
                </a:effectLst>
                <a:latin typeface="Arial" charset="0"/>
              </a:rPr>
              <a:t>tightly</a:t>
            </a:r>
            <a:r>
              <a:rPr lang="en-US" sz="1800" dirty="0">
                <a:solidFill>
                  <a:srgbClr val="C00000"/>
                </a:solidFill>
                <a:effectLst>
                  <a:outerShdw blurRad="38100" dist="38100" dir="2700000" algn="tl">
                    <a:srgbClr val="C0C0C0"/>
                  </a:outerShdw>
                </a:effectLst>
                <a:latin typeface="Arial" charset="0"/>
              </a:rPr>
              <a:t>. </a:t>
            </a:r>
            <a:endParaRPr lang="en-US" sz="1800" dirty="0" smtClean="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
            </a:r>
            <a:br>
              <a:rPr lang="en-US" sz="1800" dirty="0">
                <a:solidFill>
                  <a:srgbClr val="C00000"/>
                </a:solidFill>
                <a:effectLst>
                  <a:outerShdw blurRad="38100" dist="38100" dir="2700000" algn="tl">
                    <a:srgbClr val="C0C0C0"/>
                  </a:outerShdw>
                </a:effectLst>
                <a:latin typeface="Arial" charset="0"/>
              </a:rPr>
            </a:br>
            <a:r>
              <a:rPr lang="en-US" sz="1800" dirty="0">
                <a:solidFill>
                  <a:srgbClr val="C00000"/>
                </a:solidFill>
                <a:effectLst>
                  <a:outerShdw blurRad="38100" dist="38100" dir="2700000" algn="tl">
                    <a:srgbClr val="C0C0C0"/>
                  </a:outerShdw>
                </a:effectLst>
                <a:latin typeface="Arial" charset="0"/>
              </a:rPr>
              <a:t>Pray - I forgive everyone including myself.</a:t>
            </a:r>
          </a:p>
        </p:txBody>
      </p:sp>
      <p:sp>
        <p:nvSpPr>
          <p:cNvPr id="10" name="Rectangle 3"/>
          <p:cNvSpPr>
            <a:spLocks noChangeArrowheads="1"/>
          </p:cNvSpPr>
          <p:nvPr/>
        </p:nvSpPr>
        <p:spPr bwMode="auto">
          <a:xfrm>
            <a:off x="6781800" y="3404495"/>
            <a:ext cx="2057400" cy="2310505"/>
          </a:xfrm>
          <a:prstGeom prst="rect">
            <a:avLst/>
          </a:prstGeom>
          <a:noFill/>
          <a:ln w="9525">
            <a:noFill/>
            <a:round/>
            <a:headEnd/>
            <a:tailEnd/>
          </a:ln>
          <a:effectLst/>
        </p:spPr>
        <p:txBody>
          <a:bodyPr wrap="square" lIns="90000" tIns="46800" rIns="90000" bIns="46800">
            <a:spAutoFit/>
          </a:bodyP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Place the centre of right palm on the top of your head and press firmly. </a:t>
            </a:r>
            <a:endParaRPr lang="en-US" sz="1800" dirty="0" smtClean="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1800" dirty="0">
              <a:solidFill>
                <a:srgbClr val="C00000"/>
              </a:solidFill>
              <a:effectLst>
                <a:outerShdw blurRad="38100" dist="38100" dir="2700000" algn="tl">
                  <a:srgbClr val="C0C0C0"/>
                </a:outerShdw>
              </a:effectLst>
              <a:latin typeface="Arial" charset="0"/>
            </a:endParaRP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800" dirty="0">
                <a:solidFill>
                  <a:srgbClr val="C00000"/>
                </a:solidFill>
                <a:effectLst>
                  <a:outerShdw blurRad="38100" dist="38100" dir="2700000" algn="tl">
                    <a:srgbClr val="C0C0C0"/>
                  </a:outerShdw>
                </a:effectLst>
                <a:latin typeface="Arial" charset="0"/>
              </a:rPr>
              <a:t>Pray: Please </a:t>
            </a:r>
            <a:r>
              <a:rPr lang="en-US" sz="1800" dirty="0" smtClean="0">
                <a:solidFill>
                  <a:srgbClr val="C00000"/>
                </a:solidFill>
                <a:effectLst>
                  <a:outerShdw blurRad="38100" dist="38100" dir="2700000" algn="tl">
                    <a:srgbClr val="C0C0C0"/>
                  </a:outerShdw>
                </a:effectLst>
                <a:latin typeface="Arial" charset="0"/>
              </a:rPr>
              <a:t>give me self realization </a:t>
            </a:r>
            <a:endParaRPr lang="en-US" sz="1800" dirty="0">
              <a:solidFill>
                <a:srgbClr val="C00000"/>
              </a:solidFill>
              <a:effectLst>
                <a:outerShdw blurRad="38100" dist="38100" dir="2700000" algn="tl">
                  <a:srgbClr val="C0C0C0"/>
                </a:outerShdw>
              </a:effectLst>
              <a:latin typeface="Arial" charset="0"/>
            </a:endParaRPr>
          </a:p>
        </p:txBody>
      </p:sp>
      <p:sp>
        <p:nvSpPr>
          <p:cNvPr id="11" name="Text Box 2"/>
          <p:cNvSpPr txBox="1">
            <a:spLocks noChangeArrowheads="1"/>
          </p:cNvSpPr>
          <p:nvPr/>
        </p:nvSpPr>
        <p:spPr bwMode="auto">
          <a:xfrm>
            <a:off x="0" y="2895600"/>
            <a:ext cx="9144000" cy="457200"/>
          </a:xfrm>
          <a:prstGeom prst="rect">
            <a:avLst/>
          </a:prstGeom>
          <a:noFill/>
          <a:ln w="9525">
            <a:noFill/>
            <a:round/>
            <a:headEnd/>
            <a:tailEnd/>
          </a:ln>
          <a:effectLst/>
        </p:spPr>
        <p:txBody>
          <a:bodyPr lIns="92160" tIns="46080" rIns="92160" bIns="46080" anchor="ct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smtClean="0">
                <a:solidFill>
                  <a:srgbClr val="FF0000"/>
                </a:solidFill>
                <a:effectLst>
                  <a:outerShdw blurRad="38100" dist="38100" dir="2700000" algn="tl">
                    <a:srgbClr val="C0C0C0"/>
                  </a:outerShdw>
                </a:effectLst>
                <a:latin typeface="Arial" charset="0"/>
              </a:rPr>
              <a:t>3RD &amp; 4TH STEP -CLEARING CROWN &amp; LIMBIC ENERGY CENTRE </a:t>
            </a:r>
            <a:endParaRPr lang="en-US" b="1" dirty="0">
              <a:solidFill>
                <a:srgbClr val="FF0000"/>
              </a:solidFill>
              <a:effectLst>
                <a:outerShdw blurRad="38100" dist="38100" dir="2700000" algn="tl">
                  <a:srgbClr val="C0C0C0"/>
                </a:outerShdw>
              </a:effectLst>
              <a:latin typeface="Arial" charset="0"/>
            </a:endParaRPr>
          </a:p>
        </p:txBody>
      </p:sp>
      <p:sp>
        <p:nvSpPr>
          <p:cNvPr id="12" name="Rectangle 11"/>
          <p:cNvSpPr/>
          <p:nvPr/>
        </p:nvSpPr>
        <p:spPr>
          <a:xfrm>
            <a:off x="762000" y="5751493"/>
            <a:ext cx="8153400"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1400" b="1" dirty="0">
                <a:solidFill>
                  <a:srgbClr val="7030A0"/>
                </a:solidFill>
              </a:rPr>
              <a:t>Supposing the Mother Earth was very hot like the sun, there would have been no growth, or it was cold like moon, there would have been no growth.  It had to come to the </a:t>
            </a:r>
            <a:r>
              <a:rPr lang="en-US" sz="1400" b="1" dirty="0" err="1">
                <a:solidFill>
                  <a:srgbClr val="7030A0"/>
                </a:solidFill>
              </a:rPr>
              <a:t>centre</a:t>
            </a:r>
            <a:r>
              <a:rPr lang="en-US" sz="1400" b="1" dirty="0">
                <a:solidFill>
                  <a:srgbClr val="7030A0"/>
                </a:solidFill>
              </a:rPr>
              <a:t> where it had both the things in proper proportions to grow.  In the same way a human being has to work out that you keep a moderation and a balance and understand not to go to extremes of anything. </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12" y="5773479"/>
            <a:ext cx="738188" cy="905462"/>
          </a:xfrm>
          <a:prstGeom prst="rect">
            <a:avLst/>
          </a:prstGeom>
        </p:spPr>
      </p:pic>
    </p:spTree>
    <p:extLst>
      <p:ext uri="{BB962C8B-B14F-4D97-AF65-F5344CB8AC3E}">
        <p14:creationId xmlns:p14="http://schemas.microsoft.com/office/powerpoint/2010/main" val="114112667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990600" y="2895600"/>
            <a:ext cx="7467600" cy="457200"/>
          </a:xfrm>
          <a:prstGeom prst="rect">
            <a:avLst/>
          </a:prstGeom>
          <a:noFill/>
          <a:ln w="9525">
            <a:noFill/>
            <a:round/>
            <a:headEnd/>
            <a:tailEnd/>
          </a:ln>
        </p:spPr>
        <p:txBody>
          <a:bodyPr wrap="none" anchor="ctr"/>
          <a:lstStyle/>
          <a:p>
            <a:endParaRPr lang="en-US"/>
          </a:p>
        </p:txBody>
      </p:sp>
      <p:sp>
        <p:nvSpPr>
          <p:cNvPr id="15362" name="Text Box 2"/>
          <p:cNvSpPr txBox="1">
            <a:spLocks noChangeArrowheads="1"/>
          </p:cNvSpPr>
          <p:nvPr/>
        </p:nvSpPr>
        <p:spPr bwMode="auto">
          <a:xfrm>
            <a:off x="5867400" y="1600200"/>
            <a:ext cx="2971800" cy="3810000"/>
          </a:xfrm>
          <a:prstGeom prst="rect">
            <a:avLst/>
          </a:prstGeom>
          <a:noFill/>
          <a:ln w="9525">
            <a:noFill/>
            <a:round/>
            <a:headEnd/>
            <a:tailEnd/>
          </a:ln>
          <a:effectLst/>
        </p:spPr>
        <p:txBody>
          <a:bodyPr lIns="92160" tIns="46080" rIns="92160" bIns="46080" anchor="ctr"/>
          <a:lstStyle/>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FF0000"/>
                </a:solidFill>
                <a:effectLst>
                  <a:outerShdw blurRad="38100" dist="38100" dir="2700000" algn="tl">
                    <a:srgbClr val="C0C0C0"/>
                  </a:outerShdw>
                </a:effectLst>
                <a:latin typeface="Arial" charset="0"/>
              </a:rPr>
              <a:t>Sit in </a:t>
            </a:r>
            <a:r>
              <a:rPr lang="en-US" sz="2800" dirty="0" smtClean="0">
                <a:solidFill>
                  <a:srgbClr val="FF0000"/>
                </a:solidFill>
                <a:effectLst>
                  <a:outerShdw blurRad="38100" dist="38100" dir="2700000" algn="tl">
                    <a:srgbClr val="C0C0C0"/>
                  </a:outerShdw>
                </a:effectLst>
                <a:latin typeface="Arial" charset="0"/>
              </a:rPr>
              <a:t>meditation </a:t>
            </a:r>
            <a:r>
              <a:rPr lang="en-US" sz="2800" dirty="0">
                <a:solidFill>
                  <a:srgbClr val="FF0000"/>
                </a:solidFill>
                <a:effectLst>
                  <a:outerShdw blurRad="38100" dist="38100" dir="2700000" algn="tl">
                    <a:srgbClr val="C0C0C0"/>
                  </a:outerShdw>
                </a:effectLst>
                <a:latin typeface="Arial" charset="0"/>
              </a:rPr>
              <a:t>posture for </a:t>
            </a:r>
            <a:r>
              <a:rPr lang="en-US" sz="2800" dirty="0" smtClean="0">
                <a:solidFill>
                  <a:srgbClr val="FF0000"/>
                </a:solidFill>
                <a:effectLst>
                  <a:outerShdw blurRad="38100" dist="38100" dir="2700000" algn="tl">
                    <a:srgbClr val="C0C0C0"/>
                  </a:outerShdw>
                </a:effectLst>
                <a:latin typeface="Arial" charset="0"/>
              </a:rPr>
              <a:t>2-5 </a:t>
            </a:r>
            <a:r>
              <a:rPr lang="en-US" sz="2800" dirty="0">
                <a:solidFill>
                  <a:srgbClr val="FF0000"/>
                </a:solidFill>
                <a:effectLst>
                  <a:outerShdw blurRad="38100" dist="38100" dir="2700000" algn="tl">
                    <a:srgbClr val="C0C0C0"/>
                  </a:outerShdw>
                </a:effectLst>
                <a:latin typeface="Arial" charset="0"/>
              </a:rPr>
              <a:t>minutes keeping attention on the top of your </a:t>
            </a:r>
            <a:r>
              <a:rPr lang="en-US" sz="2800" dirty="0" smtClean="0">
                <a:solidFill>
                  <a:srgbClr val="FF0000"/>
                </a:solidFill>
                <a:effectLst>
                  <a:outerShdw blurRad="38100" dist="38100" dir="2700000" algn="tl">
                    <a:srgbClr val="C0C0C0"/>
                  </a:outerShdw>
                </a:effectLst>
                <a:latin typeface="Arial" charset="0"/>
              </a:rPr>
              <a:t>head</a:t>
            </a:r>
          </a:p>
          <a:p>
            <a:pPr algn="l">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dirty="0">
                <a:solidFill>
                  <a:srgbClr val="FF0000"/>
                </a:solidFill>
                <a:effectLst>
                  <a:outerShdw blurRad="38100" dist="38100" dir="2700000" algn="tl">
                    <a:srgbClr val="C0C0C0"/>
                  </a:outerShdw>
                </a:effectLst>
                <a:latin typeface="Arial" charset="0"/>
              </a:rPr>
              <a:t/>
            </a:r>
            <a:br>
              <a:rPr lang="en-US" sz="2800" dirty="0">
                <a:solidFill>
                  <a:srgbClr val="FF0000"/>
                </a:solidFill>
                <a:effectLst>
                  <a:outerShdw blurRad="38100" dist="38100" dir="2700000" algn="tl">
                    <a:srgbClr val="C0C0C0"/>
                  </a:outerShdw>
                </a:effectLst>
                <a:latin typeface="Arial" charset="0"/>
              </a:rPr>
            </a:br>
            <a:r>
              <a:rPr lang="en-US" sz="2800" dirty="0">
                <a:solidFill>
                  <a:srgbClr val="FF0000"/>
                </a:solidFill>
                <a:effectLst>
                  <a:outerShdw blurRad="38100" dist="38100" dir="2700000" algn="tl">
                    <a:srgbClr val="C0C0C0"/>
                  </a:outerShdw>
                </a:effectLst>
                <a:latin typeface="Arial" charset="0"/>
              </a:rPr>
              <a:t>Pray: Please give me peace &amp; joy</a:t>
            </a:r>
            <a:r>
              <a:rPr lang="en-US" sz="3200" dirty="0">
                <a:solidFill>
                  <a:srgbClr val="FF0000"/>
                </a:solidFill>
                <a:effectLst>
                  <a:outerShdw blurRad="38100" dist="38100" dir="2700000" algn="tl">
                    <a:srgbClr val="C0C0C0"/>
                  </a:outerShdw>
                </a:effectLst>
                <a:latin typeface="Arial" charset="0"/>
              </a:rPr>
              <a:t>.</a:t>
            </a:r>
          </a:p>
        </p:txBody>
      </p:sp>
      <p:grpSp>
        <p:nvGrpSpPr>
          <p:cNvPr id="20484" name="Group 3"/>
          <p:cNvGrpSpPr>
            <a:grpSpLocks/>
          </p:cNvGrpSpPr>
          <p:nvPr/>
        </p:nvGrpSpPr>
        <p:grpSpPr bwMode="auto">
          <a:xfrm>
            <a:off x="314365" y="245545"/>
            <a:ext cx="1971635" cy="1659455"/>
            <a:chOff x="1824" y="992"/>
            <a:chExt cx="1879" cy="1935"/>
          </a:xfrm>
        </p:grpSpPr>
        <p:pic>
          <p:nvPicPr>
            <p:cNvPr id="20487" name="Picture 4"/>
            <p:cNvPicPr>
              <a:picLocks noChangeAspect="1" noChangeArrowheads="1"/>
            </p:cNvPicPr>
            <p:nvPr/>
          </p:nvPicPr>
          <p:blipFill>
            <a:blip r:embed="rId3"/>
            <a:srcRect/>
            <a:stretch>
              <a:fillRect/>
            </a:stretch>
          </p:blipFill>
          <p:spPr bwMode="auto">
            <a:xfrm>
              <a:off x="1824" y="992"/>
              <a:ext cx="1880" cy="1936"/>
            </a:xfrm>
            <a:prstGeom prst="rect">
              <a:avLst/>
            </a:prstGeom>
            <a:noFill/>
            <a:ln w="9525">
              <a:noFill/>
              <a:round/>
              <a:headEnd/>
              <a:tailEnd/>
            </a:ln>
          </p:spPr>
        </p:pic>
        <p:sp>
          <p:nvSpPr>
            <p:cNvPr id="20488" name="Text Box 5"/>
            <p:cNvSpPr txBox="1">
              <a:spLocks noChangeArrowheads="1"/>
            </p:cNvSpPr>
            <p:nvPr/>
          </p:nvSpPr>
          <p:spPr bwMode="auto">
            <a:xfrm>
              <a:off x="1824" y="992"/>
              <a:ext cx="1880" cy="1936"/>
            </a:xfrm>
            <a:prstGeom prst="rect">
              <a:avLst/>
            </a:prstGeom>
            <a:noFill/>
            <a:ln w="9525">
              <a:noFill/>
              <a:round/>
              <a:headEnd/>
              <a:tailEnd/>
            </a:ln>
          </p:spPr>
          <p:txBody>
            <a:bodyPr wrap="none" anchor="ctr"/>
            <a:lstStyle/>
            <a:p>
              <a:endParaRPr lang="en-US"/>
            </a:p>
          </p:txBody>
        </p:sp>
      </p:grpSp>
      <p:sp>
        <p:nvSpPr>
          <p:cNvPr id="15366" name="Rectangle 6"/>
          <p:cNvSpPr>
            <a:spLocks noChangeArrowheads="1"/>
          </p:cNvSpPr>
          <p:nvPr/>
        </p:nvSpPr>
        <p:spPr bwMode="auto">
          <a:xfrm>
            <a:off x="1752600" y="228600"/>
            <a:ext cx="7772400" cy="11430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dirty="0">
                <a:solidFill>
                  <a:srgbClr val="FF0000"/>
                </a:solidFill>
                <a:effectLst>
                  <a:outerShdw blurRad="38100" dist="38100" dir="2700000" algn="tl">
                    <a:srgbClr val="C0C0C0"/>
                  </a:outerShdw>
                </a:effectLst>
                <a:latin typeface="Arial" charset="0"/>
              </a:rPr>
              <a:t>5</a:t>
            </a:r>
            <a:r>
              <a:rPr lang="en-US" sz="3200" baseline="30000" dirty="0">
                <a:solidFill>
                  <a:srgbClr val="FF0000"/>
                </a:solidFill>
                <a:effectLst>
                  <a:outerShdw blurRad="38100" dist="38100" dir="2700000" algn="tl">
                    <a:srgbClr val="C0C0C0"/>
                  </a:outerShdw>
                </a:effectLst>
                <a:latin typeface="Arial" charset="0"/>
              </a:rPr>
              <a:t>th</a:t>
            </a:r>
            <a:r>
              <a:rPr lang="en-US" sz="3200" dirty="0">
                <a:solidFill>
                  <a:srgbClr val="FF0000"/>
                </a:solidFill>
                <a:effectLst>
                  <a:outerShdw blurRad="38100" dist="38100" dir="2700000" algn="tl">
                    <a:srgbClr val="C0C0C0"/>
                  </a:outerShdw>
                </a:effectLst>
                <a:latin typeface="Arial" charset="0"/>
              </a:rPr>
              <a:t> </a:t>
            </a:r>
            <a:r>
              <a:rPr lang="en-US" sz="3200" dirty="0" smtClean="0">
                <a:solidFill>
                  <a:srgbClr val="FF0000"/>
                </a:solidFill>
                <a:effectLst>
                  <a:outerShdw blurRad="38100" dist="38100" dir="2700000" algn="tl">
                    <a:srgbClr val="C0C0C0"/>
                  </a:outerShdw>
                </a:effectLst>
                <a:latin typeface="Arial" charset="0"/>
              </a:rPr>
              <a:t>Step Meditation- Self Realization</a:t>
            </a:r>
            <a:endParaRPr lang="en-US" sz="3200" dirty="0">
              <a:solidFill>
                <a:srgbClr val="FF0000"/>
              </a:solidFill>
              <a:effectLst>
                <a:outerShdw blurRad="38100" dist="38100" dir="2700000" algn="tl">
                  <a:srgbClr val="C0C0C0"/>
                </a:outerShdw>
              </a:effectLst>
              <a:latin typeface="Arial" charset="0"/>
            </a:endParaRPr>
          </a:p>
        </p:txBody>
      </p:sp>
      <p:pic>
        <p:nvPicPr>
          <p:cNvPr id="20486" name="Picture 7"/>
          <p:cNvPicPr>
            <a:picLocks noChangeAspect="1" noChangeArrowheads="1"/>
          </p:cNvPicPr>
          <p:nvPr/>
        </p:nvPicPr>
        <p:blipFill>
          <a:blip r:embed="rId4"/>
          <a:srcRect/>
          <a:stretch>
            <a:fillRect/>
          </a:stretch>
        </p:blipFill>
        <p:spPr bwMode="auto">
          <a:xfrm>
            <a:off x="2970661" y="1601058"/>
            <a:ext cx="533400" cy="304800"/>
          </a:xfrm>
          <a:prstGeom prst="rect">
            <a:avLst/>
          </a:prstGeom>
          <a:noFill/>
          <a:ln w="9525">
            <a:noFill/>
            <a:round/>
            <a:headEnd/>
            <a:tailEnd/>
          </a:ln>
        </p:spPr>
      </p:pic>
      <p:sp>
        <p:nvSpPr>
          <p:cNvPr id="2" name="TextBox 1"/>
          <p:cNvSpPr txBox="1"/>
          <p:nvPr/>
        </p:nvSpPr>
        <p:spPr>
          <a:xfrm>
            <a:off x="3616184" y="1295400"/>
            <a:ext cx="1524000" cy="707886"/>
          </a:xfrm>
          <a:prstGeom prst="rect">
            <a:avLst/>
          </a:prstGeom>
          <a:noFill/>
        </p:spPr>
        <p:txBody>
          <a:bodyPr wrap="square" rtlCol="0">
            <a:spAutoFit/>
          </a:bodyPr>
          <a:lstStyle/>
          <a:p>
            <a:r>
              <a:rPr lang="en-US" dirty="0" smtClean="0">
                <a:solidFill>
                  <a:srgbClr val="FFC000"/>
                </a:solidFill>
              </a:rPr>
              <a:t>Instrumental Music </a:t>
            </a:r>
            <a:endParaRPr lang="en-US" dirty="0">
              <a:solidFill>
                <a:srgbClr val="FFC000"/>
              </a:solidFill>
            </a:endParaRPr>
          </a:p>
        </p:txBody>
      </p:sp>
      <p:sp>
        <p:nvSpPr>
          <p:cNvPr id="11" name="AutoShape 54"/>
          <p:cNvSpPr>
            <a:spLocks noChangeArrowheads="1"/>
          </p:cNvSpPr>
          <p:nvPr/>
        </p:nvSpPr>
        <p:spPr bwMode="auto">
          <a:xfrm>
            <a:off x="685800" y="5743131"/>
            <a:ext cx="8001000" cy="825500"/>
          </a:xfrm>
          <a:prstGeom prst="roundRect">
            <a:avLst>
              <a:gd name="adj" fmla="val 32866"/>
            </a:avLst>
          </a:prstGeom>
          <a:noFill/>
          <a:ln w="9525" algn="ctr">
            <a:solidFill>
              <a:schemeClr val="bg2"/>
            </a:solidFill>
            <a:round/>
            <a:headEnd/>
            <a:tailEnd/>
          </a:ln>
        </p:spPr>
        <p:txBody>
          <a:bodyPr lIns="0" tIns="0" rIns="0" bIns="0"/>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i="1" dirty="0">
                <a:solidFill>
                  <a:srgbClr val="FFFFFF"/>
                </a:solidFill>
              </a:rPr>
              <a:t> </a:t>
            </a:r>
            <a:r>
              <a:rPr lang="en-US" altLang="en-US" b="1" i="1" dirty="0" smtClean="0">
                <a:solidFill>
                  <a:srgbClr val="FFFFFF"/>
                </a:solidFill>
              </a:rPr>
              <a:t>   </a:t>
            </a:r>
            <a:r>
              <a:rPr lang="en-US" altLang="en-US" b="1" i="1" dirty="0" smtClean="0">
                <a:solidFill>
                  <a:srgbClr val="C00000"/>
                </a:solidFill>
              </a:rPr>
              <a:t>"</a:t>
            </a:r>
            <a:r>
              <a:rPr lang="en-US" altLang="en-US" b="1" i="1" dirty="0">
                <a:solidFill>
                  <a:srgbClr val="C00000"/>
                </a:solidFill>
              </a:rPr>
              <a:t>Unless and until you know yourself, unless and until there is self knowledge - your confusion cannot disappear</a:t>
            </a:r>
            <a:r>
              <a:rPr lang="en-US" altLang="en-US" b="1" i="1" dirty="0" smtClean="0">
                <a:solidFill>
                  <a:srgbClr val="C00000"/>
                </a:solidFill>
              </a:rPr>
              <a:t>."</a:t>
            </a:r>
            <a:endParaRPr lang="en-US" altLang="en-US" b="1" dirty="0">
              <a:solidFill>
                <a:srgbClr val="C00000"/>
              </a:solidFill>
            </a:endParaRPr>
          </a:p>
        </p:txBody>
      </p:sp>
      <p:pic>
        <p:nvPicPr>
          <p:cNvPr id="15" name="Picture 14" descr="sm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181600"/>
            <a:ext cx="946547"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314365" y="2514600"/>
            <a:ext cx="4653698" cy="2438400"/>
            <a:chOff x="395288" y="1023938"/>
            <a:chExt cx="7915275" cy="4826000"/>
          </a:xfrm>
        </p:grpSpPr>
        <p:pic>
          <p:nvPicPr>
            <p:cNvPr id="42" name="Picture 2" descr="Bluecharlie_Chakr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023938"/>
              <a:ext cx="11303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WordArt 3"/>
            <p:cNvSpPr>
              <a:spLocks noChangeArrowheads="1" noChangeShapeType="1" noTextEdit="1"/>
            </p:cNvSpPr>
            <p:nvPr/>
          </p:nvSpPr>
          <p:spPr bwMode="auto">
            <a:xfrm>
              <a:off x="468313" y="5416550"/>
              <a:ext cx="1143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00"/>
                  </a:solidFill>
                  <a:effectLst>
                    <a:outerShdw dist="35921" dir="2700000" algn="ctr" rotWithShape="0">
                      <a:srgbClr val="990000"/>
                    </a:outerShdw>
                  </a:effectLst>
                  <a:latin typeface="Impact"/>
                </a:rPr>
                <a:t>1</a:t>
              </a:r>
            </a:p>
          </p:txBody>
        </p:sp>
        <p:sp>
          <p:nvSpPr>
            <p:cNvPr id="44" name="WordArt 4"/>
            <p:cNvSpPr>
              <a:spLocks noChangeArrowheads="1" noChangeShapeType="1" noTextEdit="1"/>
            </p:cNvSpPr>
            <p:nvPr/>
          </p:nvSpPr>
          <p:spPr bwMode="auto">
            <a:xfrm>
              <a:off x="468313" y="4697413"/>
              <a:ext cx="1524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00"/>
                  </a:solidFill>
                  <a:effectLst>
                    <a:outerShdw dist="35921" dir="2700000" algn="ctr" rotWithShape="0">
                      <a:srgbClr val="990000"/>
                    </a:outerShdw>
                  </a:effectLst>
                  <a:latin typeface="Impact"/>
                </a:rPr>
                <a:t>2</a:t>
              </a:r>
            </a:p>
          </p:txBody>
        </p:sp>
        <p:sp>
          <p:nvSpPr>
            <p:cNvPr id="45" name="WordArt 5"/>
            <p:cNvSpPr>
              <a:spLocks noChangeArrowheads="1" noChangeShapeType="1" noTextEdit="1"/>
            </p:cNvSpPr>
            <p:nvPr/>
          </p:nvSpPr>
          <p:spPr bwMode="auto">
            <a:xfrm>
              <a:off x="468313" y="4049713"/>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FF00"/>
                  </a:solidFill>
                  <a:effectLst>
                    <a:outerShdw dist="35921" dir="2700000" algn="ctr" rotWithShape="0">
                      <a:srgbClr val="990000"/>
                    </a:outerShdw>
                  </a:effectLst>
                  <a:latin typeface="Impact"/>
                </a:rPr>
                <a:t>3</a:t>
              </a:r>
            </a:p>
          </p:txBody>
        </p:sp>
        <p:sp>
          <p:nvSpPr>
            <p:cNvPr id="46" name="WordArt 6"/>
            <p:cNvSpPr>
              <a:spLocks noChangeArrowheads="1" noChangeShapeType="1" noTextEdit="1"/>
            </p:cNvSpPr>
            <p:nvPr/>
          </p:nvSpPr>
          <p:spPr bwMode="auto">
            <a:xfrm>
              <a:off x="468313" y="3328988"/>
              <a:ext cx="114300"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FF"/>
                  </a:solidFill>
                  <a:effectLst>
                    <a:outerShdw dist="35921" dir="2700000" algn="ctr" rotWithShape="0">
                      <a:srgbClr val="990000"/>
                    </a:outerShdw>
                  </a:effectLst>
                  <a:latin typeface="Impact"/>
                </a:rPr>
                <a:t>4</a:t>
              </a:r>
            </a:p>
          </p:txBody>
        </p:sp>
        <p:sp>
          <p:nvSpPr>
            <p:cNvPr id="47" name="WordArt 7"/>
            <p:cNvSpPr>
              <a:spLocks noChangeArrowheads="1" noChangeShapeType="1" noTextEdit="1"/>
            </p:cNvSpPr>
            <p:nvPr/>
          </p:nvSpPr>
          <p:spPr bwMode="auto">
            <a:xfrm>
              <a:off x="468313" y="2536825"/>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00FF">
                      <a:alpha val="90979"/>
                    </a:srgbClr>
                  </a:solidFill>
                  <a:effectLst>
                    <a:outerShdw dist="35921" dir="2700000" algn="ctr" rotWithShape="0">
                      <a:srgbClr val="990000"/>
                    </a:outerShdw>
                  </a:effectLst>
                  <a:latin typeface="Impact"/>
                </a:rPr>
                <a:t>5</a:t>
              </a:r>
            </a:p>
          </p:txBody>
        </p:sp>
        <p:sp>
          <p:nvSpPr>
            <p:cNvPr id="48" name="WordArt 8"/>
            <p:cNvSpPr>
              <a:spLocks noChangeArrowheads="1" noChangeShapeType="1" noTextEdit="1"/>
            </p:cNvSpPr>
            <p:nvPr/>
          </p:nvSpPr>
          <p:spPr bwMode="auto">
            <a:xfrm>
              <a:off x="468313" y="1673225"/>
              <a:ext cx="1619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800080"/>
                  </a:solidFill>
                  <a:effectLst>
                    <a:outerShdw dist="35921" dir="2700000" algn="ctr" rotWithShape="0">
                      <a:srgbClr val="990000"/>
                    </a:outerShdw>
                  </a:effectLst>
                  <a:latin typeface="Impact"/>
                </a:rPr>
                <a:t>6</a:t>
              </a:r>
            </a:p>
          </p:txBody>
        </p:sp>
        <p:sp>
          <p:nvSpPr>
            <p:cNvPr id="49" name="WordArt 9"/>
            <p:cNvSpPr>
              <a:spLocks noChangeArrowheads="1" noChangeShapeType="1" noTextEdit="1"/>
            </p:cNvSpPr>
            <p:nvPr/>
          </p:nvSpPr>
          <p:spPr bwMode="auto">
            <a:xfrm>
              <a:off x="468313" y="1168400"/>
              <a:ext cx="1238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FF"/>
                  </a:solidFill>
                  <a:effectLst>
                    <a:outerShdw dist="35921" dir="2700000" algn="ctr" rotWithShape="0">
                      <a:srgbClr val="990000"/>
                    </a:outerShdw>
                  </a:effectLst>
                  <a:latin typeface="Impact"/>
                </a:rPr>
                <a:t>7</a:t>
              </a:r>
            </a:p>
          </p:txBody>
        </p:sp>
        <p:sp>
          <p:nvSpPr>
            <p:cNvPr id="50" name="WordArt 10"/>
            <p:cNvSpPr>
              <a:spLocks noChangeArrowheads="1" noChangeShapeType="1" noTextEdit="1"/>
            </p:cNvSpPr>
            <p:nvPr/>
          </p:nvSpPr>
          <p:spPr bwMode="auto">
            <a:xfrm>
              <a:off x="1260475" y="3976688"/>
              <a:ext cx="314325" cy="371475"/>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8000"/>
                  </a:solidFill>
                  <a:effectLst>
                    <a:outerShdw dist="35921" dir="2700000" algn="ctr" rotWithShape="0">
                      <a:srgbClr val="990000"/>
                    </a:outerShdw>
                  </a:effectLst>
                  <a:latin typeface="Impact"/>
                </a:rPr>
                <a:t>3a</a:t>
              </a:r>
            </a:p>
          </p:txBody>
        </p:sp>
        <p:pic>
          <p:nvPicPr>
            <p:cNvPr id="51"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1023938"/>
              <a:ext cx="6402388"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WordArt 13"/>
            <p:cNvSpPr>
              <a:spLocks noChangeArrowheads="1" noChangeShapeType="1"/>
            </p:cNvSpPr>
            <p:nvPr/>
          </p:nvSpPr>
          <p:spPr bwMode="auto">
            <a:xfrm>
              <a:off x="4714875" y="5056188"/>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00"/>
                  </a:solidFill>
                  <a:effectLst>
                    <a:outerShdw dist="35921" dir="2700000" algn="ctr" rotWithShape="0">
                      <a:srgbClr val="990000"/>
                    </a:outerShdw>
                  </a:effectLst>
                  <a:latin typeface="Impact"/>
                </a:rPr>
                <a:t>2</a:t>
              </a:r>
            </a:p>
          </p:txBody>
        </p:sp>
        <p:sp>
          <p:nvSpPr>
            <p:cNvPr id="53" name="WordArt 14"/>
            <p:cNvSpPr>
              <a:spLocks noChangeArrowheads="1" noChangeShapeType="1"/>
            </p:cNvSpPr>
            <p:nvPr/>
          </p:nvSpPr>
          <p:spPr bwMode="auto">
            <a:xfrm>
              <a:off x="1906588" y="2824163"/>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FF00"/>
                  </a:solidFill>
                  <a:effectLst>
                    <a:outerShdw dist="35921" dir="2700000" algn="ctr" rotWithShape="0">
                      <a:srgbClr val="990000"/>
                    </a:outerShdw>
                  </a:effectLst>
                  <a:latin typeface="Impact"/>
                </a:rPr>
                <a:t>3</a:t>
              </a:r>
            </a:p>
          </p:txBody>
        </p:sp>
        <p:sp>
          <p:nvSpPr>
            <p:cNvPr id="54" name="WordArt 15"/>
            <p:cNvSpPr>
              <a:spLocks noChangeArrowheads="1" noChangeShapeType="1"/>
            </p:cNvSpPr>
            <p:nvPr/>
          </p:nvSpPr>
          <p:spPr bwMode="auto">
            <a:xfrm>
              <a:off x="2698750" y="1095375"/>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FF"/>
                  </a:solidFill>
                  <a:effectLst>
                    <a:outerShdw dist="35921" dir="2700000" algn="ctr" rotWithShape="0">
                      <a:srgbClr val="990000"/>
                    </a:outerShdw>
                  </a:effectLst>
                  <a:latin typeface="Impact"/>
                </a:rPr>
                <a:t>4</a:t>
              </a:r>
            </a:p>
          </p:txBody>
        </p:sp>
        <p:sp>
          <p:nvSpPr>
            <p:cNvPr id="55" name="WordArt 16"/>
            <p:cNvSpPr>
              <a:spLocks noChangeArrowheads="1" noChangeShapeType="1"/>
            </p:cNvSpPr>
            <p:nvPr/>
          </p:nvSpPr>
          <p:spPr bwMode="auto">
            <a:xfrm>
              <a:off x="2266950" y="3616325"/>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00FF">
                      <a:alpha val="90979"/>
                    </a:srgbClr>
                  </a:solidFill>
                  <a:effectLst>
                    <a:outerShdw dist="35921" dir="2700000" algn="ctr" rotWithShape="0">
                      <a:srgbClr val="990000"/>
                    </a:outerShdw>
                  </a:effectLst>
                  <a:latin typeface="Impact"/>
                </a:rPr>
                <a:t>5</a:t>
              </a:r>
            </a:p>
          </p:txBody>
        </p:sp>
        <p:sp>
          <p:nvSpPr>
            <p:cNvPr id="56" name="WordArt 17"/>
            <p:cNvSpPr>
              <a:spLocks noChangeArrowheads="1" noChangeShapeType="1"/>
            </p:cNvSpPr>
            <p:nvPr/>
          </p:nvSpPr>
          <p:spPr bwMode="auto">
            <a:xfrm>
              <a:off x="2051050" y="2103438"/>
              <a:ext cx="276225" cy="5715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800080"/>
                  </a:solidFill>
                  <a:effectLst>
                    <a:outerShdw dist="35921" dir="2700000" algn="ctr" rotWithShape="0">
                      <a:srgbClr val="990000"/>
                    </a:outerShdw>
                  </a:effectLst>
                  <a:latin typeface="Impact"/>
                </a:rPr>
                <a:t>6</a:t>
              </a:r>
            </a:p>
          </p:txBody>
        </p:sp>
        <p:sp>
          <p:nvSpPr>
            <p:cNvPr id="57" name="WordArt 18"/>
            <p:cNvSpPr>
              <a:spLocks noChangeArrowheads="1" noChangeShapeType="1"/>
            </p:cNvSpPr>
            <p:nvPr/>
          </p:nvSpPr>
          <p:spPr bwMode="auto">
            <a:xfrm>
              <a:off x="5221288" y="2752725"/>
              <a:ext cx="668337" cy="58420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FFFF"/>
                  </a:solidFill>
                  <a:effectLst>
                    <a:outerShdw dist="35921" dir="2700000" algn="ctr" rotWithShape="0">
                      <a:srgbClr val="990000"/>
                    </a:outerShdw>
                  </a:effectLst>
                  <a:latin typeface="Impact"/>
                </a:rPr>
                <a:t>7</a:t>
              </a:r>
            </a:p>
          </p:txBody>
        </p:sp>
        <p:grpSp>
          <p:nvGrpSpPr>
            <p:cNvPr id="58" name="Group 24"/>
            <p:cNvGrpSpPr>
              <a:grpSpLocks/>
            </p:cNvGrpSpPr>
            <p:nvPr/>
          </p:nvGrpSpPr>
          <p:grpSpPr bwMode="auto">
            <a:xfrm>
              <a:off x="4714875" y="2032000"/>
              <a:ext cx="1728788" cy="1817688"/>
              <a:chOff x="2970" y="1280"/>
              <a:chExt cx="1089" cy="1145"/>
            </a:xfrm>
          </p:grpSpPr>
          <p:sp>
            <p:nvSpPr>
              <p:cNvPr id="62" name="AutoShape 12"/>
              <p:cNvSpPr>
                <a:spLocks noChangeArrowheads="1"/>
              </p:cNvSpPr>
              <p:nvPr/>
            </p:nvSpPr>
            <p:spPr bwMode="auto">
              <a:xfrm>
                <a:off x="2971" y="1371"/>
                <a:ext cx="1088" cy="105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7 w 21600"/>
                  <a:gd name="T25" fmla="*/ 3156 h 21600"/>
                  <a:gd name="T26" fmla="*/ 18443 w 21600"/>
                  <a:gd name="T27" fmla="*/ 1844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solidFill>
                  <a:schemeClr val="bg1"/>
                </a:solidFill>
                <a:round/>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endParaRPr lang="en-GB" altLang="en-US" sz="2400">
                  <a:solidFill>
                    <a:srgbClr val="000000"/>
                  </a:solidFill>
                  <a:latin typeface="Arial" charset="0"/>
                </a:endParaRPr>
              </a:p>
            </p:txBody>
          </p:sp>
          <p:sp>
            <p:nvSpPr>
              <p:cNvPr id="63" name="WordArt 19"/>
              <p:cNvSpPr>
                <a:spLocks noChangeArrowheads="1" noChangeShapeType="1"/>
              </p:cNvSpPr>
              <p:nvPr/>
            </p:nvSpPr>
            <p:spPr bwMode="auto">
              <a:xfrm>
                <a:off x="2970" y="1280"/>
                <a:ext cx="348" cy="36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008000"/>
                    </a:solidFill>
                    <a:effectLst>
                      <a:outerShdw dist="35921" dir="2700000" algn="ctr" rotWithShape="0">
                        <a:srgbClr val="990000"/>
                      </a:outerShdw>
                    </a:effectLst>
                    <a:latin typeface="Impact"/>
                  </a:rPr>
                  <a:t>3a</a:t>
                </a:r>
              </a:p>
            </p:txBody>
          </p:sp>
        </p:grpSp>
        <p:grpSp>
          <p:nvGrpSpPr>
            <p:cNvPr id="59" name="Group 20"/>
            <p:cNvGrpSpPr>
              <a:grpSpLocks/>
            </p:cNvGrpSpPr>
            <p:nvPr/>
          </p:nvGrpSpPr>
          <p:grpSpPr bwMode="auto">
            <a:xfrm>
              <a:off x="6659563" y="2679700"/>
              <a:ext cx="647700" cy="571500"/>
              <a:chOff x="4604" y="1570"/>
              <a:chExt cx="408" cy="360"/>
            </a:xfrm>
          </p:grpSpPr>
          <p:sp>
            <p:nvSpPr>
              <p:cNvPr id="60" name="WordArt 21"/>
              <p:cNvSpPr>
                <a:spLocks noChangeArrowheads="1" noChangeShapeType="1"/>
              </p:cNvSpPr>
              <p:nvPr/>
            </p:nvSpPr>
            <p:spPr bwMode="auto">
              <a:xfrm>
                <a:off x="4604" y="1570"/>
                <a:ext cx="174" cy="360"/>
              </a:xfrm>
              <a:prstGeom prst="rect">
                <a:avLst/>
              </a:prstGeom>
            </p:spPr>
            <p:txBody>
              <a:bodyPr wrap="none" fromWordArt="1">
                <a:prstTxWarp prst="textPlain">
                  <a:avLst>
                    <a:gd name="adj" fmla="val 50000"/>
                  </a:avLst>
                </a:prstTxWarp>
              </a:bodyPr>
              <a:lstStyle/>
              <a:p>
                <a:r>
                  <a:rPr lang="en-US" sz="2400" kern="10">
                    <a:ln w="12700">
                      <a:solidFill>
                        <a:srgbClr val="FFFFFF"/>
                      </a:solidFill>
                      <a:round/>
                      <a:headEnd/>
                      <a:tailEnd/>
                    </a:ln>
                    <a:solidFill>
                      <a:srgbClr val="FF0000"/>
                    </a:solidFill>
                    <a:effectLst>
                      <a:outerShdw dist="35921" dir="2700000" algn="ctr" rotWithShape="0">
                        <a:srgbClr val="990000"/>
                      </a:outerShdw>
                    </a:effectLst>
                    <a:latin typeface="Impact"/>
                  </a:rPr>
                  <a:t>1</a:t>
                </a:r>
              </a:p>
            </p:txBody>
          </p:sp>
          <p:sp>
            <p:nvSpPr>
              <p:cNvPr id="61" name="Oval 22"/>
              <p:cNvSpPr>
                <a:spLocks noChangeArrowheads="1"/>
              </p:cNvSpPr>
              <p:nvPr/>
            </p:nvSpPr>
            <p:spPr bwMode="auto">
              <a:xfrm>
                <a:off x="4830" y="1661"/>
                <a:ext cx="182" cy="227"/>
              </a:xfrm>
              <a:prstGeom prst="ellipse">
                <a:avLst/>
              </a:prstGeom>
              <a:solidFill>
                <a:srgbClr val="FF0000"/>
              </a:solidFill>
              <a:ln w="12700" algn="ctr">
                <a:solidFill>
                  <a:schemeClr val="bg1"/>
                </a:solidFill>
                <a:round/>
                <a:headEnd/>
                <a:tailEnd/>
              </a:ln>
              <a:effectLst>
                <a:outerShdw dist="35921" dir="2700000" algn="ctr" rotWithShape="0">
                  <a:srgbClr val="990000"/>
                </a:outerShdw>
              </a:effectLst>
            </p:spPr>
            <p:txBody>
              <a:bodyPr/>
              <a:lstStyle/>
              <a:p>
                <a:pPr algn="l" eaLnBrk="0" hangingPunct="0">
                  <a:defRPr/>
                </a:pPr>
                <a:endParaRPr lang="en-GB" sz="2400">
                  <a:solidFill>
                    <a:srgbClr val="000000"/>
                  </a:solidFill>
                  <a:latin typeface="Arial" charset="0"/>
                </a:endParaRPr>
              </a:p>
            </p:txBody>
          </p:sp>
        </p:grpSp>
      </p:grpSp>
      <p:sp>
        <p:nvSpPr>
          <p:cNvPr id="3" name="Rectangle 2"/>
          <p:cNvSpPr/>
          <p:nvPr/>
        </p:nvSpPr>
        <p:spPr>
          <a:xfrm>
            <a:off x="167830" y="2133600"/>
            <a:ext cx="4937570" cy="400110"/>
          </a:xfrm>
          <a:prstGeom prst="rect">
            <a:avLst/>
          </a:prstGeom>
        </p:spPr>
        <p:txBody>
          <a:bodyPr wrap="none">
            <a:spAutoFit/>
          </a:bodyPr>
          <a:lstStyle/>
          <a:p>
            <a:pPr eaLnBrk="1" hangingPunct="1"/>
            <a:r>
              <a:rPr lang="en-GB" altLang="en-US" b="1" dirty="0" smtClean="0">
                <a:solidFill>
                  <a:srgbClr val="FF0000"/>
                </a:solidFill>
                <a:latin typeface="BI LucidaSans BoldItalic" charset="0"/>
              </a:rPr>
              <a:t>Activity of Self-diagnosis </a:t>
            </a:r>
            <a:r>
              <a:rPr lang="en-GB" altLang="en-US" b="1" dirty="0">
                <a:solidFill>
                  <a:srgbClr val="FF0000"/>
                </a:solidFill>
                <a:latin typeface="BI LucidaSans BoldItalic" charset="0"/>
              </a:rPr>
              <a:t>on finger tips</a:t>
            </a:r>
            <a:endParaRPr lang="en-GB" altLang="en-US" b="1" dirty="0">
              <a:solidFill>
                <a:srgbClr val="FF0000"/>
              </a:solidFill>
            </a:endParaRPr>
          </a:p>
        </p:txBody>
      </p:sp>
    </p:spTree>
    <p:extLst>
      <p:ext uri="{BB962C8B-B14F-4D97-AF65-F5344CB8AC3E}">
        <p14:creationId xmlns:p14="http://schemas.microsoft.com/office/powerpoint/2010/main" val="225107094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457200" y="0"/>
            <a:ext cx="7772400" cy="1143000"/>
          </a:xfrm>
          <a:prstGeom prst="rect">
            <a:avLst/>
          </a:prstGeom>
          <a:noFill/>
          <a:ln w="9525">
            <a:noFill/>
            <a:round/>
            <a:headEnd/>
            <a:tailEnd/>
          </a:ln>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smtClean="0">
                <a:solidFill>
                  <a:srgbClr val="FF0000"/>
                </a:solidFill>
                <a:latin typeface="Arial" charset="0"/>
              </a:rPr>
              <a:t>Session 3 – Total 45 minute</a:t>
            </a:r>
            <a:endParaRPr lang="en-US" sz="4000" b="1" dirty="0">
              <a:solidFill>
                <a:srgbClr val="FF0000"/>
              </a:solidFill>
              <a:latin typeface="Arial" charset="0"/>
            </a:endParaRPr>
          </a:p>
        </p:txBody>
      </p:sp>
      <p:sp>
        <p:nvSpPr>
          <p:cNvPr id="4099" name="Text Box 2"/>
          <p:cNvSpPr txBox="1">
            <a:spLocks noChangeArrowheads="1"/>
          </p:cNvSpPr>
          <p:nvPr/>
        </p:nvSpPr>
        <p:spPr bwMode="auto">
          <a:xfrm>
            <a:off x="381000" y="1104900"/>
            <a:ext cx="8686800" cy="5372100"/>
          </a:xfrm>
          <a:prstGeom prst="rect">
            <a:avLst/>
          </a:prstGeom>
          <a:noFill/>
          <a:ln w="9525">
            <a:noFill/>
            <a:round/>
            <a:headEnd/>
            <a:tailEnd/>
          </a:ln>
        </p:spPr>
        <p:txBody>
          <a:bodyPr/>
          <a:lstStyle/>
          <a:p>
            <a:pPr algn="l">
              <a:lnSpc>
                <a:spcPct val="20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2200" dirty="0" smtClean="0">
              <a:solidFill>
                <a:srgbClr val="0000FF"/>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2060"/>
                </a:solidFill>
                <a:latin typeface="Arial" charset="0"/>
              </a:rPr>
              <a:t>Recap….Self Realization &amp; Balancing ..			05 min</a:t>
            </a:r>
            <a:endParaRPr lang="en-US" sz="2200" dirty="0">
              <a:solidFill>
                <a:srgbClr val="002060"/>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2060"/>
                </a:solidFill>
                <a:latin typeface="Arial" charset="0"/>
              </a:rPr>
              <a:t>Qualities &amp; Cleansing of first three chakras……		05 min</a:t>
            </a:r>
            <a:endParaRPr lang="en-US" sz="2200" dirty="0">
              <a:solidFill>
                <a:srgbClr val="002060"/>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2060"/>
                </a:solidFill>
                <a:latin typeface="Arial" charset="0"/>
              </a:rPr>
              <a:t>Experience the peace through </a:t>
            </a:r>
            <a:r>
              <a:rPr lang="en-US" sz="2200" dirty="0">
                <a:solidFill>
                  <a:srgbClr val="002060"/>
                </a:solidFill>
                <a:latin typeface="Arial" charset="0"/>
              </a:rPr>
              <a:t>c</a:t>
            </a:r>
            <a:r>
              <a:rPr lang="en-US" sz="2200" dirty="0" smtClean="0">
                <a:solidFill>
                  <a:srgbClr val="002060"/>
                </a:solidFill>
                <a:latin typeface="Arial" charset="0"/>
              </a:rPr>
              <a:t>leansing chakras....	20 min</a:t>
            </a:r>
            <a:endParaRPr lang="en-US" sz="2200" dirty="0">
              <a:solidFill>
                <a:srgbClr val="002060"/>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2060"/>
                </a:solidFill>
                <a:latin typeface="Arial" charset="0"/>
              </a:rPr>
              <a:t>How to practice at home / Q &amp; A……………		05 min</a:t>
            </a:r>
            <a:endParaRPr lang="en-US" sz="2200" dirty="0">
              <a:solidFill>
                <a:srgbClr val="002060"/>
              </a:solidFill>
              <a:latin typeface="Arial" charset="0"/>
            </a:endParaRPr>
          </a:p>
          <a:p>
            <a:pPr marL="341313" indent="-341313" algn="l">
              <a:lnSpc>
                <a:spcPct val="20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smtClean="0">
                <a:solidFill>
                  <a:srgbClr val="002060"/>
                </a:solidFill>
                <a:latin typeface="Arial" charset="0"/>
              </a:rPr>
              <a:t>Summary (Video of Founder)..				10 min</a:t>
            </a:r>
            <a:endParaRPr lang="en-US" sz="2200" dirty="0">
              <a:solidFill>
                <a:srgbClr val="002060"/>
              </a:solidFill>
              <a:latin typeface="Arial" charset="0"/>
            </a:endParaRPr>
          </a:p>
        </p:txBody>
      </p:sp>
    </p:spTree>
    <p:extLst>
      <p:ext uri="{BB962C8B-B14F-4D97-AF65-F5344CB8AC3E}">
        <p14:creationId xmlns:p14="http://schemas.microsoft.com/office/powerpoint/2010/main" val="3902631283"/>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0200"/>
            <a:ext cx="8382000" cy="4967514"/>
          </a:xfrm>
          <a:prstGeom prst="rect">
            <a:avLst/>
          </a:prstGeom>
        </p:spPr>
        <p:txBody>
          <a:bodyPr wrap="square">
            <a:spAutoFit/>
          </a:bodyPr>
          <a:lstStyle/>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Daily morning 5 minute balancing techniques followed by 5 min meditation. </a:t>
            </a:r>
          </a:p>
          <a:p>
            <a:pPr marL="635000" indent="-457200" algn="just" eaLnBrk="1" hangingPunct="1">
              <a:lnSpc>
                <a:spcPct val="120000"/>
              </a:lnSpc>
              <a:buFont typeface="Wingdings" panose="05000000000000000000" pitchFamily="2" charset="2"/>
              <a:buChar char="ü"/>
            </a:pPr>
            <a:endParaRPr lang="en-AU" altLang="en-US" sz="2400" b="1" dirty="0" smtClean="0">
              <a:solidFill>
                <a:srgbClr val="C00000"/>
              </a:solidFill>
            </a:endParaRPr>
          </a:p>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Daily 10 minute “</a:t>
            </a:r>
            <a:r>
              <a:rPr lang="en-AU" altLang="en-US" sz="2400" b="1" dirty="0">
                <a:solidFill>
                  <a:srgbClr val="C00000"/>
                </a:solidFill>
              </a:rPr>
              <a:t>water technique”  before sleeping in </a:t>
            </a:r>
            <a:r>
              <a:rPr lang="en-AU" altLang="en-US" sz="2400" b="1" dirty="0" smtClean="0">
                <a:solidFill>
                  <a:srgbClr val="C00000"/>
                </a:solidFill>
              </a:rPr>
              <a:t>night followed by 5 min meditation , </a:t>
            </a:r>
          </a:p>
          <a:p>
            <a:pPr marL="635000" indent="-457200" algn="just" eaLnBrk="1" hangingPunct="1">
              <a:lnSpc>
                <a:spcPct val="120000"/>
              </a:lnSpc>
              <a:buFont typeface="Wingdings" panose="05000000000000000000" pitchFamily="2" charset="2"/>
              <a:buChar char="ü"/>
            </a:pPr>
            <a:endParaRPr lang="en-AU" altLang="en-US" sz="2400" b="1" dirty="0">
              <a:solidFill>
                <a:srgbClr val="C00000"/>
              </a:solidFill>
            </a:endParaRPr>
          </a:p>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Ice Pack / Fire element techniques whenever needed </a:t>
            </a:r>
            <a:endParaRPr lang="en-AU" altLang="en-US" sz="2400" b="1" dirty="0">
              <a:solidFill>
                <a:srgbClr val="C00000"/>
              </a:solidFill>
            </a:endParaRPr>
          </a:p>
          <a:p>
            <a:pPr marL="635000" indent="-457200" algn="just" eaLnBrk="1" hangingPunct="1">
              <a:lnSpc>
                <a:spcPct val="120000"/>
              </a:lnSpc>
              <a:buFont typeface="Wingdings" panose="05000000000000000000" pitchFamily="2" charset="2"/>
              <a:buChar char="ü"/>
            </a:pPr>
            <a:endParaRPr lang="en-AU" altLang="en-US" sz="2400" b="1" dirty="0">
              <a:solidFill>
                <a:srgbClr val="C00000"/>
              </a:solidFill>
            </a:endParaRPr>
          </a:p>
          <a:p>
            <a:pPr marL="635000" indent="-457200" algn="just" eaLnBrk="1" hangingPunct="1">
              <a:lnSpc>
                <a:spcPct val="120000"/>
              </a:lnSpc>
              <a:buFont typeface="Wingdings" panose="05000000000000000000" pitchFamily="2" charset="2"/>
              <a:buChar char="ü"/>
            </a:pPr>
            <a:r>
              <a:rPr lang="en-AU" altLang="en-US" sz="2400" b="1" dirty="0" smtClean="0">
                <a:solidFill>
                  <a:srgbClr val="C00000"/>
                </a:solidFill>
              </a:rPr>
              <a:t>Weekly </a:t>
            </a:r>
            <a:r>
              <a:rPr lang="en-AU" altLang="en-US" sz="2400" b="1" dirty="0">
                <a:solidFill>
                  <a:srgbClr val="C00000"/>
                </a:solidFill>
              </a:rPr>
              <a:t>attending collective meditation at nearest centres or on-line mediation which is always free throughout life time </a:t>
            </a:r>
            <a:r>
              <a:rPr lang="en-AU" altLang="en-US" sz="2400" b="1" dirty="0" smtClean="0">
                <a:solidFill>
                  <a:srgbClr val="C00000"/>
                </a:solidFill>
              </a:rPr>
              <a:t>globally </a:t>
            </a:r>
            <a:endParaRPr lang="en-AU" altLang="en-US" sz="2400" b="1" dirty="0">
              <a:solidFill>
                <a:srgbClr val="C00000"/>
              </a:solidFill>
            </a:endParaRPr>
          </a:p>
        </p:txBody>
      </p:sp>
      <p:sp>
        <p:nvSpPr>
          <p:cNvPr id="4" name="Rectangle 3"/>
          <p:cNvSpPr/>
          <p:nvPr/>
        </p:nvSpPr>
        <p:spPr>
          <a:xfrm>
            <a:off x="1524693" y="762000"/>
            <a:ext cx="5561907" cy="584775"/>
          </a:xfrm>
          <a:prstGeom prst="rect">
            <a:avLst/>
          </a:prstGeom>
        </p:spPr>
        <p:txBody>
          <a:bodyPr wrap="none">
            <a:spAutoFit/>
          </a:bodyPr>
          <a:lstStyle/>
          <a:p>
            <a:pPr eaLnBrk="1" hangingPunct="1"/>
            <a:r>
              <a:rPr lang="en-AU" altLang="en-US" sz="3200" dirty="0" smtClean="0">
                <a:solidFill>
                  <a:srgbClr val="FF0000"/>
                </a:solidFill>
                <a:latin typeface="Arial Rounded MT Bold" pitchFamily="34" charset="0"/>
              </a:rPr>
              <a:t>TIPS FOR DOING AT HOME</a:t>
            </a:r>
            <a:endParaRPr lang="en-AU" altLang="en-US" sz="3200" dirty="0">
              <a:solidFill>
                <a:srgbClr val="FF0000"/>
              </a:solidFill>
              <a:latin typeface="Arial Rounded MT Bold" pitchFamily="34" charset="0"/>
            </a:endParaRPr>
          </a:p>
        </p:txBody>
      </p:sp>
    </p:spTree>
    <p:extLst>
      <p:ext uri="{BB962C8B-B14F-4D97-AF65-F5344CB8AC3E}">
        <p14:creationId xmlns:p14="http://schemas.microsoft.com/office/powerpoint/2010/main" val="24546741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6"/>
          <p:cNvGraphicFramePr>
            <a:graphicFrameLocks/>
          </p:cNvGraphicFramePr>
          <p:nvPr>
            <p:extLst>
              <p:ext uri="{D42A27DB-BD31-4B8C-83A1-F6EECF244321}">
                <p14:modId xmlns:p14="http://schemas.microsoft.com/office/powerpoint/2010/main" val="2848105169"/>
              </p:ext>
            </p:extLst>
          </p:nvPr>
        </p:nvGraphicFramePr>
        <p:xfrm>
          <a:off x="152400" y="661887"/>
          <a:ext cx="8763001" cy="6119913"/>
        </p:xfrm>
        <a:graphic>
          <a:graphicData uri="http://schemas.openxmlformats.org/drawingml/2006/table">
            <a:tbl>
              <a:tblPr/>
              <a:tblGrid>
                <a:gridCol w="1125523"/>
                <a:gridCol w="803945"/>
                <a:gridCol w="1125523"/>
                <a:gridCol w="2431409"/>
                <a:gridCol w="3276601"/>
              </a:tblGrid>
              <a:tr h="426285">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Program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Date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Duration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Agenda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charset="0"/>
                        </a:rPr>
                        <a:t>What you will take away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r>
              <a:tr h="1949800">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Session 2</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Day 2</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1 </a:t>
                      </a:r>
                      <a:r>
                        <a:rPr kumimoji="0" lang="en-US" altLang="en-US" sz="1400" b="0" i="0" u="none" strike="noStrike" cap="none" normalizeH="0" baseline="0" dirty="0" err="1" smtClean="0">
                          <a:ln>
                            <a:noFill/>
                          </a:ln>
                          <a:solidFill>
                            <a:schemeClr val="bg1">
                              <a:lumMod val="75000"/>
                            </a:schemeClr>
                          </a:solidFill>
                          <a:effectLst/>
                          <a:latin typeface="Arial" charset="0"/>
                        </a:rPr>
                        <a:t>Hr</a:t>
                      </a:r>
                      <a:r>
                        <a:rPr kumimoji="0" lang="en-US" altLang="en-US" sz="1400" b="0" i="0" u="none" strike="noStrike" cap="none" normalizeH="0" baseline="0" dirty="0" smtClean="0">
                          <a:ln>
                            <a:noFill/>
                          </a:ln>
                          <a:solidFill>
                            <a:schemeClr val="bg1">
                              <a:lumMod val="75000"/>
                            </a:schemeClr>
                          </a:solidFill>
                          <a:effectLst/>
                          <a:latin typeface="Arial" charset="0"/>
                        </a:rPr>
                        <a:t> per Week or Month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bg1">
                              <a:lumMod val="75000"/>
                            </a:schemeClr>
                          </a:solidFill>
                          <a:effectLst/>
                          <a:latin typeface="Arial" charset="0"/>
                        </a:rPr>
                        <a:t> Recap of Day 1</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bg1">
                              <a:lumMod val="75000"/>
                            </a:schemeClr>
                          </a:solidFill>
                          <a:effectLst/>
                          <a:latin typeface="Arial" charset="0"/>
                        </a:rPr>
                        <a:t> Qualities of three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  channels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bg1">
                              <a:lumMod val="75000"/>
                            </a:schemeClr>
                          </a:solidFill>
                          <a:effectLst/>
                          <a:latin typeface="Arial" charset="0"/>
                        </a:rPr>
                        <a:t> Guided meditation for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  balancing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bg1">
                              <a:lumMod val="75000"/>
                            </a:schemeClr>
                          </a:solidFill>
                          <a:effectLst/>
                          <a:latin typeface="Arial" charset="0"/>
                        </a:rPr>
                        <a:t> Interactive Session</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Foundation for peace / thoughtless awareness </a:t>
                      </a:r>
                    </a:p>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bg1">
                              <a:lumMod val="75000"/>
                            </a:schemeClr>
                          </a:solidFill>
                          <a:effectLst/>
                          <a:latin typeface="Arial" charset="0"/>
                        </a:rPr>
                        <a:t>Deep understanding of earth &amp; ether element techniques to cleanses left side (emotions) responsible for psychosomatic diseases like lethargy, sleeping disorders or depressions and  right side (mental &amp; physical) responsible for high BP, headaches, heart attack etc.</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0814">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Session 3</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Day 3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1 </a:t>
                      </a:r>
                      <a:r>
                        <a:rPr kumimoji="0" lang="en-US" altLang="en-US" sz="1400" b="0" i="0" u="none" strike="noStrike" kern="1200" cap="none" normalizeH="0" baseline="0" dirty="0" err="1" smtClean="0">
                          <a:ln>
                            <a:noFill/>
                          </a:ln>
                          <a:solidFill>
                            <a:schemeClr val="bg1">
                              <a:lumMod val="75000"/>
                            </a:schemeClr>
                          </a:solidFill>
                          <a:effectLst/>
                          <a:latin typeface="Arial" charset="0"/>
                          <a:ea typeface="+mn-ea"/>
                          <a:cs typeface="+mn-cs"/>
                        </a:rPr>
                        <a:t>Hr</a:t>
                      </a: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per Week or Month</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Recap of Day 1 &amp; 2</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Qualities of first three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Guided Meditation for first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three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Q&amp;A, Feedback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Understanding of first three chakras' qualities responsible for prostate gland, kidney, Liver &amp; stomach problem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Cleansing techniques for first three chakras (five elements/</a:t>
                      </a:r>
                      <a:r>
                        <a:rPr kumimoji="0" lang="en-US" altLang="en-US" sz="1400" b="0" i="0" u="none" strike="noStrike" kern="1200" cap="none" normalizeH="0" baseline="0" dirty="0" err="1" smtClean="0">
                          <a:ln>
                            <a:noFill/>
                          </a:ln>
                          <a:solidFill>
                            <a:schemeClr val="bg1">
                              <a:lumMod val="75000"/>
                            </a:schemeClr>
                          </a:solidFill>
                          <a:effectLst/>
                          <a:latin typeface="Arial" charset="0"/>
                          <a:ea typeface="+mn-ea"/>
                          <a:cs typeface="+mn-cs"/>
                        </a:rPr>
                        <a:t>asanas</a:t>
                      </a:r>
                      <a:r>
                        <a:rPr kumimoji="0" lang="en-US" altLang="en-US" sz="1400" b="0" i="0" u="none" strike="noStrike" kern="1200" cap="none" normalizeH="0" baseline="0" dirty="0" smtClean="0">
                          <a:ln>
                            <a:noFill/>
                          </a:ln>
                          <a:solidFill>
                            <a:schemeClr val="bg1">
                              <a:lumMod val="75000"/>
                            </a:schemeClr>
                          </a:solidFill>
                          <a:effectLst/>
                          <a:latin typeface="Arial" charset="0"/>
                          <a:ea typeface="+mn-ea"/>
                          <a:cs typeface="+mn-cs"/>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1251">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Session 4</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Day 4</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Arial" charset="0"/>
                        </a:rPr>
                        <a:t>1 </a:t>
                      </a:r>
                      <a:r>
                        <a:rPr kumimoji="0" lang="en-US" altLang="en-US" sz="1400" b="0" i="0" u="none" strike="noStrike" cap="none" normalizeH="0" baseline="0" dirty="0" err="1" smtClean="0">
                          <a:ln>
                            <a:noFill/>
                          </a:ln>
                          <a:solidFill>
                            <a:schemeClr val="tx1"/>
                          </a:solidFill>
                          <a:effectLst/>
                          <a:latin typeface="Arial" charset="0"/>
                        </a:rPr>
                        <a:t>Hr</a:t>
                      </a:r>
                      <a:r>
                        <a:rPr kumimoji="0" lang="en-US" altLang="en-US" sz="1400" b="0" i="0" u="none" strike="noStrike" cap="none" normalizeH="0" baseline="0" dirty="0" smtClean="0">
                          <a:ln>
                            <a:noFill/>
                          </a:ln>
                          <a:solidFill>
                            <a:schemeClr val="tx1"/>
                          </a:solidFill>
                          <a:effectLst/>
                          <a:latin typeface="Arial" charset="0"/>
                        </a:rPr>
                        <a:t> per Week or Month</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defRPr sz="2800">
                          <a:solidFill>
                            <a:schemeClr val="tx1"/>
                          </a:solidFill>
                          <a:latin typeface="Arial" charset="0"/>
                        </a:defRPr>
                      </a:lvl1pPr>
                      <a:lvl2pPr>
                        <a:defRPr sz="2400">
                          <a:solidFill>
                            <a:schemeClr val="tx1"/>
                          </a:solidFill>
                          <a:latin typeface="Arial" charset="0"/>
                        </a:defRPr>
                      </a:lvl2pPr>
                      <a:lvl3pPr>
                        <a:defRPr sz="2000">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Recap of Day 1,2,3</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Qualities of last four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Chakras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Guided Meditation for last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  four chakras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Guidance for future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1400" b="0" i="0" u="none" strike="noStrike" cap="none" normalizeH="0" baseline="0" dirty="0" smtClean="0">
                          <a:ln>
                            <a:noFill/>
                          </a:ln>
                          <a:solidFill>
                            <a:schemeClr val="tx1"/>
                          </a:solidFill>
                          <a:effectLst/>
                          <a:latin typeface="Arial" charset="0"/>
                        </a:rPr>
                        <a:t> Q&amp;A, Feedback</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Understanding of last four chakras' qualities responsible for heart problem, ENT, brain, spondylosis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charset="0"/>
                        </a:rPr>
                        <a:t>Cleansing techniques for last four chakras (five elements, breathing etc.)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Rectangle 6"/>
          <p:cNvSpPr>
            <a:spLocks noChangeArrowheads="1"/>
          </p:cNvSpPr>
          <p:nvPr/>
        </p:nvSpPr>
        <p:spPr bwMode="auto">
          <a:xfrm>
            <a:off x="838200" y="-76200"/>
            <a:ext cx="7772400" cy="6858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200" b="1" dirty="0" smtClean="0">
                <a:solidFill>
                  <a:srgbClr val="FF0000"/>
                </a:solidFill>
                <a:effectLst>
                  <a:outerShdw blurRad="38100" dist="38100" dir="2700000" algn="tl">
                    <a:srgbClr val="C0C0C0"/>
                  </a:outerShdw>
                </a:effectLst>
                <a:latin typeface="Arial" charset="0"/>
              </a:rPr>
              <a:t>What is Next…..more weeks ?</a:t>
            </a:r>
            <a:endParaRPr lang="en-US" sz="3200" b="1" dirty="0">
              <a:solidFill>
                <a:srgbClr val="FF0000"/>
              </a:solidFill>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26612980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85800" y="1981200"/>
            <a:ext cx="7772400" cy="1981200"/>
          </a:xfrm>
          <a:prstGeom prst="rect">
            <a:avLst/>
          </a:prstGeom>
          <a:noFill/>
          <a:ln w="9525">
            <a:noFill/>
            <a:round/>
            <a:headEnd/>
            <a:tailEnd/>
          </a:ln>
          <a:effectLst/>
        </p:spPr>
        <p:txBody>
          <a:bodyPr lIns="92160" tIns="46080" rIns="92160" bIns="4608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FF0000"/>
                </a:solidFill>
                <a:latin typeface="Arial" charset="0"/>
              </a:rPr>
              <a:t>Going </a:t>
            </a:r>
            <a:r>
              <a:rPr lang="en-US" sz="3600" b="1" dirty="0" smtClean="0">
                <a:solidFill>
                  <a:srgbClr val="FF0000"/>
                </a:solidFill>
                <a:latin typeface="Arial" charset="0"/>
              </a:rPr>
              <a:t>Further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b="1" dirty="0">
              <a:solidFill>
                <a:srgbClr val="FF0000"/>
              </a:solidFill>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smtClean="0">
                <a:solidFill>
                  <a:srgbClr val="FF0000"/>
                </a:solidFill>
                <a:effectLst>
                  <a:outerShdw blurRad="38100" dist="38100" dir="2700000" algn="tl">
                    <a:srgbClr val="C0C0C0"/>
                  </a:outerShdw>
                </a:effectLst>
                <a:latin typeface="Arial" charset="0"/>
              </a:rPr>
              <a:t>Send email if you wish to know nearest </a:t>
            </a:r>
            <a:r>
              <a:rPr lang="en-US" sz="3600" u="sng" dirty="0" smtClean="0">
                <a:solidFill>
                  <a:srgbClr val="FF0000"/>
                </a:solidFill>
                <a:effectLst>
                  <a:outerShdw blurRad="38100" dist="38100" dir="2700000" algn="tl">
                    <a:srgbClr val="C0C0C0"/>
                  </a:outerShdw>
                </a:effectLst>
                <a:latin typeface="Arial" charset="0"/>
              </a:rPr>
              <a:t>free weekly centres </a:t>
            </a:r>
            <a:r>
              <a:rPr lang="en-US" sz="3600" dirty="0" smtClean="0">
                <a:solidFill>
                  <a:srgbClr val="FF0000"/>
                </a:solidFill>
                <a:effectLst>
                  <a:outerShdw blurRad="38100" dist="38100" dir="2700000" algn="tl">
                    <a:srgbClr val="C0C0C0"/>
                  </a:outerShdw>
                </a:effectLst>
                <a:latin typeface="Arial" charset="0"/>
              </a:rPr>
              <a:t>and literature to practice at home</a:t>
            </a: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smtClean="0">
              <a:solidFill>
                <a:srgbClr val="FF0000"/>
              </a:solidFill>
              <a:effectLst>
                <a:outerShdw blurRad="38100" dist="38100" dir="2700000" algn="tl">
                  <a:srgbClr val="C0C0C0"/>
                </a:outerShdw>
              </a:effectLst>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dirty="0" smtClean="0">
                <a:solidFill>
                  <a:srgbClr val="FF0000"/>
                </a:solidFill>
                <a:effectLst>
                  <a:outerShdw blurRad="38100" dist="38100" dir="2700000" algn="tl">
                    <a:srgbClr val="C0C0C0"/>
                  </a:outerShdw>
                </a:effectLst>
                <a:latin typeface="Arial" charset="0"/>
              </a:rPr>
              <a:t>info@sahajayogamumbai.org </a:t>
            </a:r>
            <a:endParaRPr lang="en-US" sz="3600" dirty="0">
              <a:solidFill>
                <a:srgbClr val="FF0000"/>
              </a:solidFill>
              <a:effectLst>
                <a:outerShdw blurRad="38100" dist="38100" dir="2700000" algn="tl">
                  <a:srgbClr val="C0C0C0"/>
                </a:outerShdw>
              </a:effectLst>
              <a:latin typeface="Arial" charset="0"/>
            </a:endParaRPr>
          </a:p>
          <a:p>
            <a:pPr>
              <a:buClrTx/>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smtClean="0">
              <a:solidFill>
                <a:srgbClr val="FF0000"/>
              </a:solidFill>
              <a:effectLst>
                <a:outerShdw blurRad="38100" dist="38100" dir="2700000" algn="tl">
                  <a:srgbClr val="C0C0C0"/>
                </a:outerShdw>
              </a:effectLst>
              <a:latin typeface="Arial"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dirty="0">
              <a:solidFill>
                <a:srgbClr val="FF0000"/>
              </a:solidFill>
              <a:latin typeface="Arial" charset="0"/>
            </a:endParaRPr>
          </a:p>
        </p:txBody>
      </p:sp>
      <p:sp>
        <p:nvSpPr>
          <p:cNvPr id="23555" name="Text Box 2"/>
          <p:cNvSpPr txBox="1">
            <a:spLocks noChangeArrowheads="1"/>
          </p:cNvSpPr>
          <p:nvPr/>
        </p:nvSpPr>
        <p:spPr bwMode="auto">
          <a:xfrm>
            <a:off x="495300" y="4495800"/>
            <a:ext cx="7772400" cy="685800"/>
          </a:xfrm>
          <a:prstGeom prst="rect">
            <a:avLst/>
          </a:prstGeom>
          <a:noFill/>
          <a:ln w="9525">
            <a:noFill/>
            <a:round/>
            <a:headEnd/>
            <a:tailEnd/>
          </a:ln>
        </p:spPr>
        <p:txBody>
          <a:bodyPr/>
          <a:lstStyle/>
          <a:p>
            <a:pPr lvl="1" indent="-284163">
              <a:spcBef>
                <a:spcPts val="900"/>
              </a:spcBef>
              <a:buClrTx/>
              <a:buSzPct val="9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3600" dirty="0" smtClean="0">
                <a:solidFill>
                  <a:srgbClr val="0000FF"/>
                </a:solidFill>
              </a:rPr>
              <a:t>www.freemeditation.com, www.sahajayogamumbai.org </a:t>
            </a:r>
          </a:p>
          <a:p>
            <a:pPr lvl="1" indent="-284163">
              <a:spcBef>
                <a:spcPts val="900"/>
              </a:spcBef>
              <a:buClrTx/>
              <a:buSzPct val="90000"/>
              <a:buFontTx/>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3600" dirty="0">
              <a:solidFill>
                <a:srgbClr val="0000FF"/>
              </a:solidFill>
            </a:endParaRPr>
          </a:p>
        </p:txBody>
      </p:sp>
      <p:sp>
        <p:nvSpPr>
          <p:cNvPr id="23556" name="WordArt 3"/>
          <p:cNvSpPr>
            <a:spLocks noChangeArrowheads="1" noChangeShapeType="1" noTextEdit="1"/>
          </p:cNvSpPr>
          <p:nvPr/>
        </p:nvSpPr>
        <p:spPr bwMode="auto">
          <a:xfrm>
            <a:off x="1981200" y="5791200"/>
            <a:ext cx="4800600" cy="609600"/>
          </a:xfrm>
          <a:prstGeom prst="rect">
            <a:avLst/>
          </a:prstGeom>
        </p:spPr>
        <p:txBody>
          <a:bodyPr wrap="none" fromWordArt="1">
            <a:prstTxWarp prst="textPlain">
              <a:avLst>
                <a:gd name="adj" fmla="val 50000"/>
              </a:avLst>
            </a:prstTxWarp>
          </a:bodyPr>
          <a:lstStyle/>
          <a:p>
            <a:r>
              <a:rPr lang="en-GB" sz="3600" kern="10" dirty="0">
                <a:ln w="9360">
                  <a:solidFill>
                    <a:srgbClr val="000000"/>
                  </a:solidFill>
                  <a:miter lim="800000"/>
                  <a:headEnd/>
                  <a:tailEnd/>
                </a:ln>
                <a:solidFill>
                  <a:srgbClr val="FFFFFF"/>
                </a:solidFill>
                <a:latin typeface="Arial Black"/>
              </a:rPr>
              <a:t>Thank You</a:t>
            </a:r>
          </a:p>
        </p:txBody>
      </p:sp>
    </p:spTree>
    <p:extLst>
      <p:ext uri="{BB962C8B-B14F-4D97-AF65-F5344CB8AC3E}">
        <p14:creationId xmlns:p14="http://schemas.microsoft.com/office/powerpoint/2010/main" val="315899608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152400" y="990600"/>
            <a:ext cx="3733800" cy="5943600"/>
          </a:xfrm>
          <a:prstGeom prst="rect">
            <a:avLst/>
          </a:prstGeom>
          <a:noFill/>
          <a:ln w="9525">
            <a:noFill/>
            <a:round/>
            <a:headEnd/>
            <a:tailEnd/>
          </a:ln>
        </p:spPr>
        <p:txBody>
          <a:bodyPr/>
          <a:lstStyle/>
          <a:p>
            <a:pPr algn="just"/>
            <a:r>
              <a:rPr lang="en-GB" altLang="en-US" sz="1600" b="1" dirty="0" err="1">
                <a:solidFill>
                  <a:srgbClr val="002060"/>
                </a:solidFill>
                <a:latin typeface="+mj-lt"/>
              </a:rPr>
              <a:t>Sahaja</a:t>
            </a:r>
            <a:r>
              <a:rPr lang="en-GB" altLang="en-US" sz="1600" b="1" dirty="0">
                <a:solidFill>
                  <a:srgbClr val="002060"/>
                </a:solidFill>
                <a:latin typeface="+mj-lt"/>
              </a:rPr>
              <a:t> </a:t>
            </a:r>
            <a:r>
              <a:rPr lang="en-GB" altLang="en-US" sz="1600" b="1" dirty="0" smtClean="0">
                <a:solidFill>
                  <a:srgbClr val="002060"/>
                </a:solidFill>
                <a:latin typeface="+mj-lt"/>
              </a:rPr>
              <a:t>= Born within</a:t>
            </a:r>
            <a:r>
              <a:rPr lang="en-GB" altLang="en-US" sz="1600" b="1" dirty="0">
                <a:solidFill>
                  <a:srgbClr val="002060"/>
                </a:solidFill>
                <a:latin typeface="+mj-lt"/>
              </a:rPr>
              <a:t> </a:t>
            </a:r>
            <a:r>
              <a:rPr lang="en-GB" altLang="en-US" sz="1600" b="1" dirty="0" smtClean="0">
                <a:solidFill>
                  <a:srgbClr val="002060"/>
                </a:solidFill>
                <a:latin typeface="+mj-lt"/>
              </a:rPr>
              <a:t>and Simple</a:t>
            </a:r>
            <a:endParaRPr lang="en-GB" altLang="en-US" sz="1600" b="1" dirty="0">
              <a:solidFill>
                <a:srgbClr val="002060"/>
              </a:solidFill>
              <a:latin typeface="+mj-lt"/>
            </a:endParaRPr>
          </a:p>
          <a:p>
            <a:pPr algn="just"/>
            <a:endParaRPr lang="en-GB" altLang="en-US" sz="1600" b="1" dirty="0">
              <a:solidFill>
                <a:srgbClr val="002060"/>
              </a:solidFill>
              <a:latin typeface="+mj-lt"/>
            </a:endParaRPr>
          </a:p>
          <a:p>
            <a:pPr algn="just"/>
            <a:r>
              <a:rPr lang="en-GB" altLang="en-US" sz="1600" b="1" dirty="0">
                <a:solidFill>
                  <a:srgbClr val="002060"/>
                </a:solidFill>
                <a:latin typeface="+mj-lt"/>
              </a:rPr>
              <a:t>Yoga = </a:t>
            </a:r>
            <a:r>
              <a:rPr lang="en-GB" altLang="en-US" sz="1600" b="1" dirty="0" smtClean="0">
                <a:solidFill>
                  <a:srgbClr val="002060"/>
                </a:solidFill>
                <a:latin typeface="+mj-lt"/>
              </a:rPr>
              <a:t>Connecting individual consciousness with </a:t>
            </a:r>
            <a:r>
              <a:rPr lang="en-GB" altLang="en-US" sz="1600" b="1" dirty="0">
                <a:solidFill>
                  <a:srgbClr val="002060"/>
                </a:solidFill>
                <a:latin typeface="+mj-lt"/>
              </a:rPr>
              <a:t>the </a:t>
            </a:r>
            <a:r>
              <a:rPr lang="en-GB" altLang="en-US" sz="1600" b="1" dirty="0" smtClean="0">
                <a:solidFill>
                  <a:srgbClr val="002060"/>
                </a:solidFill>
                <a:latin typeface="+mj-lt"/>
              </a:rPr>
              <a:t>Nature also termed as ‘Self Realization’ brings emotional, physical, mental and spiritual wellbeing  </a:t>
            </a:r>
            <a:endParaRPr lang="en-GB" altLang="en-US" sz="1600" b="1" dirty="0">
              <a:solidFill>
                <a:srgbClr val="002060"/>
              </a:solidFill>
              <a:latin typeface="+mj-lt"/>
            </a:endParaRPr>
          </a:p>
          <a:p>
            <a:pPr marL="341313" indent="-341313" algn="just">
              <a:lnSpc>
                <a:spcPct val="8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dirty="0" smtClean="0">
              <a:solidFill>
                <a:srgbClr val="002060"/>
              </a:solidFill>
              <a:latin typeface="+mj-lt"/>
            </a:endParaRPr>
          </a:p>
          <a:p>
            <a:pPr algn="just">
              <a:spcBef>
                <a:spcPts val="0"/>
              </a:spcBef>
              <a:buClr>
                <a:srgbClr val="3366FF"/>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a:solidFill>
                  <a:srgbClr val="002060"/>
                </a:solidFill>
                <a:latin typeface="+mj-lt"/>
              </a:rPr>
              <a:t>Subtle body = 3 channels (</a:t>
            </a:r>
            <a:r>
              <a:rPr lang="en-US" sz="1600" b="1" dirty="0" err="1">
                <a:solidFill>
                  <a:srgbClr val="002060"/>
                </a:solidFill>
                <a:latin typeface="+mj-lt"/>
              </a:rPr>
              <a:t>nadis</a:t>
            </a:r>
            <a:r>
              <a:rPr lang="en-US" sz="1600" b="1" dirty="0">
                <a:solidFill>
                  <a:srgbClr val="002060"/>
                </a:solidFill>
                <a:latin typeface="+mj-lt"/>
              </a:rPr>
              <a:t>), 7 plexus (chakras),  Living </a:t>
            </a:r>
            <a:r>
              <a:rPr lang="en-US" sz="1600" b="1" dirty="0" smtClean="0">
                <a:solidFill>
                  <a:srgbClr val="002060"/>
                </a:solidFill>
                <a:latin typeface="+mj-lt"/>
              </a:rPr>
              <a:t>Energy (</a:t>
            </a:r>
            <a:r>
              <a:rPr lang="en-US" sz="1600" b="1" dirty="0" err="1" smtClean="0">
                <a:solidFill>
                  <a:srgbClr val="002060"/>
                </a:solidFill>
                <a:latin typeface="+mj-lt"/>
              </a:rPr>
              <a:t>Kundilini</a:t>
            </a:r>
            <a:r>
              <a:rPr lang="en-US" sz="1600" b="1" dirty="0" smtClean="0">
                <a:solidFill>
                  <a:srgbClr val="002060"/>
                </a:solidFill>
                <a:latin typeface="+mj-lt"/>
              </a:rPr>
              <a:t> </a:t>
            </a:r>
            <a:r>
              <a:rPr lang="en-US" sz="1600" b="1" dirty="0">
                <a:solidFill>
                  <a:srgbClr val="002060"/>
                </a:solidFill>
                <a:latin typeface="+mj-lt"/>
              </a:rPr>
              <a:t>in </a:t>
            </a:r>
            <a:r>
              <a:rPr lang="en-US" sz="1600" b="1" dirty="0" err="1">
                <a:solidFill>
                  <a:srgbClr val="002060"/>
                </a:solidFill>
                <a:latin typeface="+mj-lt"/>
              </a:rPr>
              <a:t>sanskrut</a:t>
            </a:r>
            <a:r>
              <a:rPr lang="en-US" sz="1600" b="1" dirty="0">
                <a:solidFill>
                  <a:srgbClr val="002060"/>
                </a:solidFill>
                <a:latin typeface="+mj-lt"/>
              </a:rPr>
              <a:t>)</a:t>
            </a:r>
          </a:p>
          <a:p>
            <a:pPr marL="341313" indent="-341313" algn="just">
              <a:lnSpc>
                <a:spcPct val="80000"/>
              </a:lnSpc>
              <a:spcBef>
                <a:spcPts val="800"/>
              </a:spcBef>
              <a:buClr>
                <a:srgbClr val="3366FF"/>
              </a:buClr>
              <a:buSzPct val="8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b="1" dirty="0" smtClean="0">
              <a:solidFill>
                <a:srgbClr val="002060"/>
              </a:solidFill>
              <a:latin typeface="+mj-lt"/>
            </a:endParaRP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smtClean="0">
                <a:solidFill>
                  <a:srgbClr val="002060"/>
                </a:solidFill>
                <a:latin typeface="+mj-lt"/>
              </a:rPr>
              <a:t>When connected </a:t>
            </a:r>
            <a:r>
              <a:rPr lang="en-US" sz="1600" b="1" dirty="0">
                <a:solidFill>
                  <a:srgbClr val="002060"/>
                </a:solidFill>
                <a:latin typeface="+mj-lt"/>
              </a:rPr>
              <a:t>with nature</a:t>
            </a:r>
            <a:r>
              <a:rPr lang="en-US" sz="1600" b="1" dirty="0" smtClean="0">
                <a:solidFill>
                  <a:srgbClr val="002060"/>
                </a:solidFill>
                <a:latin typeface="+mj-lt"/>
              </a:rPr>
              <a:t>, one feels </a:t>
            </a:r>
            <a:r>
              <a:rPr lang="en-US" sz="1600" b="1" dirty="0">
                <a:solidFill>
                  <a:srgbClr val="002060"/>
                </a:solidFill>
                <a:latin typeface="+mj-lt"/>
              </a:rPr>
              <a:t>peace, silence (thoughtless), joy and reduce stress </a:t>
            </a: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600" b="1" dirty="0" smtClean="0">
              <a:solidFill>
                <a:srgbClr val="002060"/>
              </a:solidFill>
              <a:latin typeface="+mj-lt"/>
            </a:endParaRPr>
          </a:p>
          <a:p>
            <a:pPr algn="just">
              <a:lnSpc>
                <a:spcPct val="80000"/>
              </a:lnSpc>
              <a:spcBef>
                <a:spcPts val="800"/>
              </a:spcBef>
              <a:buClr>
                <a:srgbClr val="3366FF"/>
              </a:buClr>
              <a:buSzPct val="8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b="1" dirty="0" smtClean="0">
                <a:solidFill>
                  <a:srgbClr val="002060"/>
                </a:solidFill>
                <a:latin typeface="+mj-lt"/>
              </a:rPr>
              <a:t>Cool/hot </a:t>
            </a:r>
            <a:r>
              <a:rPr lang="en-US" sz="1600" b="1" dirty="0">
                <a:solidFill>
                  <a:srgbClr val="002060"/>
                </a:solidFill>
                <a:latin typeface="+mj-lt"/>
              </a:rPr>
              <a:t>breeze of relaxing theta </a:t>
            </a:r>
            <a:r>
              <a:rPr lang="en-US" sz="1600" b="1" dirty="0" smtClean="0">
                <a:solidFill>
                  <a:srgbClr val="002060"/>
                </a:solidFill>
                <a:latin typeface="+mj-lt"/>
              </a:rPr>
              <a:t>waves (vibratory awareness) </a:t>
            </a:r>
            <a:r>
              <a:rPr lang="en-US" sz="1600" b="1" dirty="0">
                <a:solidFill>
                  <a:srgbClr val="002060"/>
                </a:solidFill>
                <a:latin typeface="+mj-lt"/>
              </a:rPr>
              <a:t>can feel on </a:t>
            </a:r>
            <a:r>
              <a:rPr lang="en-US" sz="1600" b="1" dirty="0" smtClean="0">
                <a:solidFill>
                  <a:srgbClr val="002060"/>
                </a:solidFill>
                <a:latin typeface="+mj-lt"/>
              </a:rPr>
              <a:t>finger </a:t>
            </a:r>
            <a:r>
              <a:rPr lang="en-US" sz="1600" b="1" dirty="0">
                <a:solidFill>
                  <a:srgbClr val="002060"/>
                </a:solidFill>
                <a:latin typeface="+mj-lt"/>
              </a:rPr>
              <a:t>tips or top of the </a:t>
            </a:r>
            <a:r>
              <a:rPr lang="en-US" sz="1600" b="1" dirty="0" smtClean="0">
                <a:solidFill>
                  <a:srgbClr val="002060"/>
                </a:solidFill>
                <a:latin typeface="+mj-lt"/>
              </a:rPr>
              <a:t>head and imbalances can be diagnosed !</a:t>
            </a:r>
            <a:endParaRPr lang="en-US" dirty="0">
              <a:solidFill>
                <a:srgbClr val="0000FF"/>
              </a:solidFill>
              <a:latin typeface="+mj-lt"/>
            </a:endParaRPr>
          </a:p>
          <a:p>
            <a:pPr marL="341313" indent="-341313" algn="just">
              <a:lnSpc>
                <a:spcPct val="80000"/>
              </a:lnSpc>
              <a:spcBef>
                <a:spcPts val="800"/>
              </a:spcBef>
              <a:buClr>
                <a:srgbClr val="3366FF"/>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dirty="0" smtClean="0">
              <a:solidFill>
                <a:srgbClr val="0000FF"/>
              </a:solidFill>
              <a:latin typeface="Arial" charset="0"/>
            </a:endParaRPr>
          </a:p>
        </p:txBody>
      </p:sp>
      <p:pic>
        <p:nvPicPr>
          <p:cNvPr id="8196" name="Picture 3"/>
          <p:cNvPicPr>
            <a:picLocks noChangeAspect="1" noChangeArrowheads="1"/>
          </p:cNvPicPr>
          <p:nvPr/>
        </p:nvPicPr>
        <p:blipFill>
          <a:blip r:embed="rId3"/>
          <a:srcRect/>
          <a:stretch>
            <a:fillRect/>
          </a:stretch>
        </p:blipFill>
        <p:spPr bwMode="auto">
          <a:xfrm>
            <a:off x="4038600" y="1089025"/>
            <a:ext cx="4876800" cy="5540375"/>
          </a:xfrm>
          <a:prstGeom prst="rect">
            <a:avLst/>
          </a:prstGeom>
          <a:noFill/>
          <a:ln w="9525">
            <a:noFill/>
            <a:round/>
            <a:headEnd/>
            <a:tailEnd/>
          </a:ln>
        </p:spPr>
      </p:pic>
      <p:sp>
        <p:nvSpPr>
          <p:cNvPr id="8197" name="WordArt 4"/>
          <p:cNvSpPr>
            <a:spLocks noChangeArrowheads="1" noChangeShapeType="1" noTextEdit="1"/>
          </p:cNvSpPr>
          <p:nvPr/>
        </p:nvSpPr>
        <p:spPr bwMode="auto">
          <a:xfrm>
            <a:off x="609601" y="228600"/>
            <a:ext cx="7848599" cy="419100"/>
          </a:xfrm>
          <a:prstGeom prst="rect">
            <a:avLst/>
          </a:prstGeom>
        </p:spPr>
        <p:txBody>
          <a:bodyPr wrap="none" fromWordArt="1">
            <a:prstTxWarp prst="textPlain">
              <a:avLst>
                <a:gd name="adj" fmla="val 50000"/>
              </a:avLst>
            </a:prstTxWarp>
          </a:bodyPr>
          <a:lstStyle/>
          <a:p>
            <a:r>
              <a:rPr lang="en-GB" sz="7200" b="1" kern="10" dirty="0" smtClean="0">
                <a:ln w="9360">
                  <a:solidFill>
                    <a:srgbClr val="FFFFFF"/>
                  </a:solidFill>
                  <a:miter lim="800000"/>
                  <a:headEnd/>
                  <a:tailEnd/>
                </a:ln>
                <a:solidFill>
                  <a:srgbClr val="FF0000"/>
                </a:solidFill>
                <a:latin typeface="+mj-lt"/>
              </a:rPr>
              <a:t>Self Realization - Know Your ‘Subtle </a:t>
            </a:r>
            <a:r>
              <a:rPr lang="en-GB" sz="7200" b="1" kern="10" dirty="0">
                <a:ln w="9360">
                  <a:solidFill>
                    <a:srgbClr val="FFFFFF"/>
                  </a:solidFill>
                  <a:miter lim="800000"/>
                  <a:headEnd/>
                  <a:tailEnd/>
                </a:ln>
                <a:solidFill>
                  <a:srgbClr val="FF0000"/>
                </a:solidFill>
                <a:latin typeface="+mj-lt"/>
              </a:rPr>
              <a:t>B</a:t>
            </a:r>
            <a:r>
              <a:rPr lang="en-GB" sz="7200" b="1" kern="10" dirty="0" smtClean="0">
                <a:ln w="9360">
                  <a:solidFill>
                    <a:srgbClr val="FFFFFF"/>
                  </a:solidFill>
                  <a:miter lim="800000"/>
                  <a:headEnd/>
                  <a:tailEnd/>
                </a:ln>
                <a:solidFill>
                  <a:srgbClr val="FF0000"/>
                </a:solidFill>
                <a:latin typeface="+mj-lt"/>
              </a:rPr>
              <a:t>ody’ </a:t>
            </a:r>
            <a:endParaRPr lang="en-GB" sz="7200" b="1" kern="10" dirty="0">
              <a:ln w="9360">
                <a:solidFill>
                  <a:srgbClr val="FFFFFF"/>
                </a:solidFill>
                <a:miter lim="800000"/>
                <a:headEnd/>
                <a:tailEnd/>
              </a:ln>
              <a:solidFill>
                <a:srgbClr val="FF0000"/>
              </a:solidFill>
              <a:latin typeface="+mj-lt"/>
            </a:endParaRPr>
          </a:p>
        </p:txBody>
      </p:sp>
      <p:sp>
        <p:nvSpPr>
          <p:cNvPr id="6" name="Line 4"/>
          <p:cNvSpPr>
            <a:spLocks noChangeShapeType="1"/>
          </p:cNvSpPr>
          <p:nvPr/>
        </p:nvSpPr>
        <p:spPr bwMode="auto">
          <a:xfrm>
            <a:off x="5638800" y="3030537"/>
            <a:ext cx="609600" cy="0"/>
          </a:xfrm>
          <a:prstGeom prst="line">
            <a:avLst/>
          </a:prstGeom>
          <a:noFill/>
          <a:ln w="76200">
            <a:solidFill>
              <a:srgbClr val="F8F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6"/>
          <p:cNvSpPr>
            <a:spLocks noChangeShapeType="1"/>
          </p:cNvSpPr>
          <p:nvPr/>
        </p:nvSpPr>
        <p:spPr bwMode="auto">
          <a:xfrm>
            <a:off x="6705601" y="3581400"/>
            <a:ext cx="609600" cy="0"/>
          </a:xfrm>
          <a:prstGeom prst="line">
            <a:avLst/>
          </a:prstGeom>
          <a:noFill/>
          <a:ln w="76200">
            <a:solidFill>
              <a:srgbClr val="0066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 name="AutoShape 5"/>
          <p:cNvSpPr>
            <a:spLocks noChangeArrowheads="1"/>
          </p:cNvSpPr>
          <p:nvPr/>
        </p:nvSpPr>
        <p:spPr bwMode="auto">
          <a:xfrm>
            <a:off x="7239000" y="3339824"/>
            <a:ext cx="1649564" cy="470176"/>
          </a:xfrm>
          <a:prstGeom prst="roundRect">
            <a:avLst>
              <a:gd name="adj" fmla="val 50000"/>
            </a:avLst>
          </a:prstGeom>
          <a:solidFill>
            <a:srgbClr val="0066CC"/>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solidFill>
                  <a:schemeClr val="bg1"/>
                </a:solidFill>
              </a:rPr>
              <a:t>Left Channel</a:t>
            </a:r>
          </a:p>
          <a:p>
            <a:pPr algn="ctr" eaLnBrk="1" hangingPunct="1"/>
            <a:r>
              <a:rPr lang="en-AU" altLang="en-US" sz="900" b="1" dirty="0">
                <a:solidFill>
                  <a:schemeClr val="bg1"/>
                </a:solidFill>
              </a:rPr>
              <a:t>(Past , Desires &amp; Emotions</a:t>
            </a:r>
            <a:r>
              <a:rPr lang="en-AU" altLang="en-US" sz="900" b="1" dirty="0" smtClean="0">
                <a:solidFill>
                  <a:schemeClr val="bg1"/>
                </a:solidFill>
              </a:rPr>
              <a:t>)</a:t>
            </a:r>
          </a:p>
          <a:p>
            <a:pPr algn="ctr" eaLnBrk="1" hangingPunct="1"/>
            <a:r>
              <a:rPr lang="en-AU" altLang="en-US" sz="900" b="1" dirty="0" smtClean="0">
                <a:solidFill>
                  <a:schemeClr val="bg1"/>
                </a:solidFill>
              </a:rPr>
              <a:t>Emotional Fitness </a:t>
            </a:r>
            <a:endParaRPr lang="en-US" altLang="en-US" sz="900" b="1" dirty="0">
              <a:solidFill>
                <a:schemeClr val="bg1"/>
              </a:solidFill>
            </a:endParaRPr>
          </a:p>
        </p:txBody>
      </p:sp>
      <p:sp>
        <p:nvSpPr>
          <p:cNvPr id="9" name="AutoShape 3"/>
          <p:cNvSpPr>
            <a:spLocks noChangeArrowheads="1"/>
          </p:cNvSpPr>
          <p:nvPr/>
        </p:nvSpPr>
        <p:spPr bwMode="auto">
          <a:xfrm>
            <a:off x="4114800" y="2819400"/>
            <a:ext cx="1676400" cy="457200"/>
          </a:xfrm>
          <a:prstGeom prst="roundRect">
            <a:avLst>
              <a:gd name="adj" fmla="val 50000"/>
            </a:avLst>
          </a:prstGeom>
          <a:solidFill>
            <a:srgbClr val="F8F200"/>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t>Right Channel</a:t>
            </a:r>
          </a:p>
          <a:p>
            <a:pPr algn="ctr" eaLnBrk="1" hangingPunct="1"/>
            <a:r>
              <a:rPr lang="en-AU" altLang="en-US" sz="900" b="1" dirty="0"/>
              <a:t>(Future, Activity &amp; Planning</a:t>
            </a:r>
            <a:r>
              <a:rPr lang="en-AU" altLang="en-US" sz="900" b="1" dirty="0" smtClean="0"/>
              <a:t>)</a:t>
            </a:r>
          </a:p>
          <a:p>
            <a:pPr algn="ctr" eaLnBrk="1" hangingPunct="1"/>
            <a:r>
              <a:rPr lang="en-AU" altLang="en-US" sz="900" b="1" dirty="0" smtClean="0"/>
              <a:t>Physical &amp; Mental Fitness</a:t>
            </a:r>
            <a:endParaRPr lang="en-US" altLang="en-US" sz="900" b="1" dirty="0"/>
          </a:p>
        </p:txBody>
      </p:sp>
      <p:sp>
        <p:nvSpPr>
          <p:cNvPr id="10" name="AutoShape 33"/>
          <p:cNvSpPr>
            <a:spLocks noChangeArrowheads="1"/>
          </p:cNvSpPr>
          <p:nvPr/>
        </p:nvSpPr>
        <p:spPr bwMode="auto">
          <a:xfrm>
            <a:off x="6477000" y="4495800"/>
            <a:ext cx="949919" cy="112788"/>
          </a:xfrm>
          <a:prstGeom prst="leftArrow">
            <a:avLst>
              <a:gd name="adj1" fmla="val 41417"/>
              <a:gd name="adj2" fmla="val 130313"/>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1" name="AutoShape 3"/>
          <p:cNvSpPr>
            <a:spLocks noChangeArrowheads="1"/>
          </p:cNvSpPr>
          <p:nvPr/>
        </p:nvSpPr>
        <p:spPr bwMode="auto">
          <a:xfrm>
            <a:off x="7156450" y="4267200"/>
            <a:ext cx="1454150" cy="581025"/>
          </a:xfrm>
          <a:prstGeom prst="roundRect">
            <a:avLst>
              <a:gd name="adj" fmla="val 50000"/>
            </a:avLst>
          </a:prstGeom>
          <a:solidFill>
            <a:srgbClr val="D9D9D9"/>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sz="1100" b="1" dirty="0"/>
              <a:t>Centre Channel</a:t>
            </a:r>
          </a:p>
          <a:p>
            <a:pPr algn="ctr" eaLnBrk="1" hangingPunct="1"/>
            <a:r>
              <a:rPr lang="en-US" altLang="en-US" sz="900" b="1" dirty="0"/>
              <a:t>(Present, Evolution &amp; Joy</a:t>
            </a:r>
            <a:r>
              <a:rPr lang="en-US" altLang="en-US" sz="900" b="1" dirty="0" smtClean="0"/>
              <a:t>)</a:t>
            </a:r>
          </a:p>
          <a:p>
            <a:pPr algn="ctr" eaLnBrk="1" hangingPunct="1"/>
            <a:r>
              <a:rPr lang="en-US" altLang="en-US" sz="900" b="1" dirty="0" smtClean="0"/>
              <a:t>Peace &amp; Harmony</a:t>
            </a:r>
            <a:endParaRPr lang="en-US" altLang="en-US" sz="900" b="1" dirty="0"/>
          </a:p>
        </p:txBody>
      </p:sp>
      <p:sp>
        <p:nvSpPr>
          <p:cNvPr id="2" name="TextBox 1"/>
          <p:cNvSpPr txBox="1"/>
          <p:nvPr/>
        </p:nvSpPr>
        <p:spPr>
          <a:xfrm>
            <a:off x="6858000" y="6019800"/>
            <a:ext cx="762000" cy="400110"/>
          </a:xfrm>
          <a:prstGeom prst="rect">
            <a:avLst/>
          </a:prstGeom>
          <a:noFill/>
        </p:spPr>
        <p:txBody>
          <a:bodyPr wrap="square" rtlCol="0">
            <a:spAutoFit/>
          </a:bodyPr>
          <a:lstStyle/>
          <a:p>
            <a:endParaRPr lang="en-US" dirty="0"/>
          </a:p>
        </p:txBody>
      </p:sp>
      <p:sp>
        <p:nvSpPr>
          <p:cNvPr id="4" name="Left Arrow 3"/>
          <p:cNvSpPr/>
          <p:nvPr/>
        </p:nvSpPr>
        <p:spPr bwMode="auto">
          <a:xfrm rot="1757861">
            <a:off x="6514126" y="5921275"/>
            <a:ext cx="754836" cy="157843"/>
          </a:xfrm>
          <a:prstGeom prst="lef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
        <p:nvSpPr>
          <p:cNvPr id="3" name="Rounded Rectangle 2"/>
          <p:cNvSpPr/>
          <p:nvPr/>
        </p:nvSpPr>
        <p:spPr bwMode="auto">
          <a:xfrm>
            <a:off x="6858000" y="5943600"/>
            <a:ext cx="1353841" cy="476310"/>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kumimoji="0" lang="en-US" sz="1200" b="1" i="0" u="none" strike="noStrike" cap="none" normalizeH="0" baseline="0" dirty="0" smtClean="0">
                <a:ln>
                  <a:noFill/>
                </a:ln>
                <a:effectLst/>
                <a:latin typeface="Times New Roman" pitchFamily="16" charset="0"/>
              </a:rPr>
              <a:t>Living Energy</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r>
              <a:rPr lang="en-US" sz="1200" b="1" dirty="0">
                <a:latin typeface="Times New Roman" pitchFamily="16" charset="0"/>
              </a:rPr>
              <a:t>(</a:t>
            </a:r>
            <a:r>
              <a:rPr lang="en-US" sz="1200" b="1" dirty="0" err="1" smtClean="0">
                <a:latin typeface="Times New Roman" pitchFamily="16" charset="0"/>
              </a:rPr>
              <a:t>Kundalini</a:t>
            </a:r>
            <a:r>
              <a:rPr lang="en-US" sz="1200" b="1" dirty="0" smtClean="0">
                <a:latin typeface="Times New Roman" pitchFamily="16" charset="0"/>
              </a:rPr>
              <a:t>)</a:t>
            </a:r>
            <a:endParaRPr kumimoji="0" lang="en-US" sz="1200" b="1" i="0" u="none" strike="noStrike" cap="none" normalizeH="0" baseline="0" dirty="0" smtClean="0">
              <a:ln>
                <a:noFill/>
              </a:ln>
              <a:effectLst/>
              <a:latin typeface="Times New Roman" pitchFamily="16" charset="0"/>
            </a:endParaRPr>
          </a:p>
        </p:txBody>
      </p:sp>
      <p:sp>
        <p:nvSpPr>
          <p:cNvPr id="5" name="Cloud Callout 4"/>
          <p:cNvSpPr/>
          <p:nvPr/>
        </p:nvSpPr>
        <p:spPr bwMode="auto">
          <a:xfrm>
            <a:off x="4610100" y="1143000"/>
            <a:ext cx="3924300" cy="266700"/>
          </a:xfrm>
          <a:prstGeom prst="cloudCallout">
            <a:avLst/>
          </a:prstGeom>
          <a:solidFill>
            <a:schemeClr val="accent6">
              <a:lumMod val="60000"/>
              <a:lumOff val="40000"/>
              <a:alpha val="27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
        <p:nvSpPr>
          <p:cNvPr id="12" name="TextBox 11"/>
          <p:cNvSpPr txBox="1"/>
          <p:nvPr/>
        </p:nvSpPr>
        <p:spPr>
          <a:xfrm>
            <a:off x="5562599" y="1066800"/>
            <a:ext cx="1447801" cy="400110"/>
          </a:xfrm>
          <a:prstGeom prst="rect">
            <a:avLst/>
          </a:prstGeom>
          <a:noFill/>
        </p:spPr>
        <p:txBody>
          <a:bodyPr wrap="square" rtlCol="0">
            <a:spAutoFit/>
          </a:bodyPr>
          <a:lstStyle/>
          <a:p>
            <a:r>
              <a:rPr lang="en-US" sz="1600" b="1" i="1" dirty="0" smtClean="0">
                <a:solidFill>
                  <a:srgbClr val="C00000"/>
                </a:solidFill>
                <a:latin typeface="Segoe Print" panose="02000600000000000000" pitchFamily="2" charset="0"/>
              </a:rPr>
              <a:t>Nature</a:t>
            </a:r>
            <a:r>
              <a:rPr lang="en-US" b="1" dirty="0" smtClean="0">
                <a:solidFill>
                  <a:srgbClr val="C00000"/>
                </a:solidFill>
              </a:rPr>
              <a:t> </a:t>
            </a:r>
            <a:endParaRPr lang="en-US" b="1" dirty="0">
              <a:solidFill>
                <a:srgbClr val="C00000"/>
              </a:solidFill>
            </a:endParaRPr>
          </a:p>
        </p:txBody>
      </p:sp>
    </p:spTree>
    <p:extLst>
      <p:ext uri="{BB962C8B-B14F-4D97-AF65-F5344CB8AC3E}">
        <p14:creationId xmlns:p14="http://schemas.microsoft.com/office/powerpoint/2010/main" val="3303926378"/>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9" descr="Vishwa Nirmala Dharma BG logo Green"/>
          <p:cNvPicPr>
            <a:picLocks noChangeAspect="1" noChangeArrowheads="1"/>
          </p:cNvPicPr>
          <p:nvPr/>
        </p:nvPicPr>
        <p:blipFill>
          <a:blip r:embed="rId2">
            <a:extLst>
              <a:ext uri="{28A0092B-C50C-407E-A947-70E740481C1C}">
                <a14:useLocalDpi xmlns:a14="http://schemas.microsoft.com/office/drawing/2010/main" val="0"/>
              </a:ext>
            </a:extLst>
          </a:blip>
          <a:srcRect b="4334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18" descr="ShriMatajiPhotoWithText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2313" y="746125"/>
            <a:ext cx="1317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12"/>
          <p:cNvSpPr txBox="1">
            <a:spLocks noChangeArrowheads="1"/>
          </p:cNvSpPr>
          <p:nvPr/>
        </p:nvSpPr>
        <p:spPr bwMode="auto">
          <a:xfrm>
            <a:off x="1289050" y="488156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a:solidFill>
                  <a:schemeClr val="bg1"/>
                </a:solidFill>
              </a:rPr>
              <a:t>2</a:t>
            </a:r>
          </a:p>
        </p:txBody>
      </p:sp>
      <p:sp>
        <p:nvSpPr>
          <p:cNvPr id="13317" name="Text Box 13"/>
          <p:cNvSpPr txBox="1">
            <a:spLocks noChangeArrowheads="1"/>
          </p:cNvSpPr>
          <p:nvPr/>
        </p:nvSpPr>
        <p:spPr bwMode="auto">
          <a:xfrm>
            <a:off x="1420813" y="572135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a:solidFill>
                  <a:schemeClr val="bg1"/>
                </a:solidFill>
              </a:rPr>
              <a:t>3</a:t>
            </a:r>
          </a:p>
        </p:txBody>
      </p:sp>
      <p:sp>
        <p:nvSpPr>
          <p:cNvPr id="13318" name="Text Box 14"/>
          <p:cNvSpPr txBox="1">
            <a:spLocks noChangeArrowheads="1"/>
          </p:cNvSpPr>
          <p:nvPr/>
        </p:nvSpPr>
        <p:spPr bwMode="auto">
          <a:xfrm>
            <a:off x="1965325" y="577850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a:solidFill>
                  <a:schemeClr val="bg1"/>
                </a:solidFill>
              </a:rPr>
              <a:t>4</a:t>
            </a:r>
          </a:p>
        </p:txBody>
      </p:sp>
      <p:sp>
        <p:nvSpPr>
          <p:cNvPr id="13319" name="Text Box 15"/>
          <p:cNvSpPr txBox="1">
            <a:spLocks noChangeArrowheads="1"/>
          </p:cNvSpPr>
          <p:nvPr/>
        </p:nvSpPr>
        <p:spPr bwMode="auto">
          <a:xfrm>
            <a:off x="1208088" y="5440363"/>
            <a:ext cx="4794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a:solidFill>
                  <a:schemeClr val="bg1"/>
                </a:solidFill>
              </a:rPr>
              <a:t>5</a:t>
            </a:r>
          </a:p>
        </p:txBody>
      </p:sp>
      <p:sp>
        <p:nvSpPr>
          <p:cNvPr id="13320" name="Text Box 16"/>
          <p:cNvSpPr txBox="1">
            <a:spLocks noChangeArrowheads="1"/>
          </p:cNvSpPr>
          <p:nvPr/>
        </p:nvSpPr>
        <p:spPr bwMode="auto">
          <a:xfrm>
            <a:off x="1676400" y="5810250"/>
            <a:ext cx="479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1200" b="1">
                <a:solidFill>
                  <a:schemeClr val="bg1"/>
                </a:solidFill>
              </a:rPr>
              <a:t>6</a:t>
            </a:r>
          </a:p>
        </p:txBody>
      </p:sp>
      <p:pic>
        <p:nvPicPr>
          <p:cNvPr id="13321" name="Picture 32" descr="Chakra Chart with labels RGB transpe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0538" y="152400"/>
            <a:ext cx="56197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Line 4"/>
          <p:cNvSpPr>
            <a:spLocks noChangeShapeType="1"/>
          </p:cNvSpPr>
          <p:nvPr/>
        </p:nvSpPr>
        <p:spPr bwMode="auto">
          <a:xfrm>
            <a:off x="2774950" y="1978025"/>
            <a:ext cx="1620838" cy="0"/>
          </a:xfrm>
          <a:prstGeom prst="line">
            <a:avLst/>
          </a:prstGeom>
          <a:noFill/>
          <a:ln w="76200">
            <a:solidFill>
              <a:srgbClr val="F8F2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Line 6"/>
          <p:cNvSpPr>
            <a:spLocks noChangeShapeType="1"/>
          </p:cNvSpPr>
          <p:nvPr/>
        </p:nvSpPr>
        <p:spPr bwMode="auto">
          <a:xfrm>
            <a:off x="4889500" y="2349500"/>
            <a:ext cx="1620838" cy="0"/>
          </a:xfrm>
          <a:prstGeom prst="line">
            <a:avLst/>
          </a:prstGeom>
          <a:noFill/>
          <a:ln w="76200">
            <a:solidFill>
              <a:srgbClr val="0066CC"/>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24" name="AutoShape 5"/>
          <p:cNvSpPr>
            <a:spLocks noChangeArrowheads="1"/>
          </p:cNvSpPr>
          <p:nvPr/>
        </p:nvSpPr>
        <p:spPr bwMode="auto">
          <a:xfrm>
            <a:off x="6450013" y="1941513"/>
            <a:ext cx="2579687" cy="809625"/>
          </a:xfrm>
          <a:prstGeom prst="roundRect">
            <a:avLst>
              <a:gd name="adj" fmla="val 50000"/>
            </a:avLst>
          </a:prstGeom>
          <a:solidFill>
            <a:srgbClr val="0066CC"/>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b="1" dirty="0" smtClean="0">
                <a:solidFill>
                  <a:schemeClr val="bg1"/>
                </a:solidFill>
              </a:rPr>
              <a:t>Ida </a:t>
            </a:r>
            <a:r>
              <a:rPr lang="en-AU" altLang="en-US" b="1" dirty="0" err="1" smtClean="0">
                <a:solidFill>
                  <a:schemeClr val="bg1"/>
                </a:solidFill>
              </a:rPr>
              <a:t>Nadi</a:t>
            </a:r>
            <a:endParaRPr lang="en-AU" altLang="en-US" b="1" dirty="0">
              <a:solidFill>
                <a:schemeClr val="bg1"/>
              </a:solidFill>
            </a:endParaRPr>
          </a:p>
          <a:p>
            <a:pPr eaLnBrk="1" hangingPunct="1"/>
            <a:r>
              <a:rPr lang="en-AU" altLang="en-US" sz="1400" b="1" dirty="0" smtClean="0">
                <a:solidFill>
                  <a:schemeClr val="bg1"/>
                </a:solidFill>
              </a:rPr>
              <a:t>Left </a:t>
            </a:r>
            <a:r>
              <a:rPr lang="en-AU" altLang="en-US" sz="1400" b="1" dirty="0">
                <a:solidFill>
                  <a:schemeClr val="bg1"/>
                </a:solidFill>
              </a:rPr>
              <a:t>Sympathetic </a:t>
            </a:r>
            <a:r>
              <a:rPr lang="en-AU" altLang="en-US" sz="1400" b="1" dirty="0" smtClean="0">
                <a:solidFill>
                  <a:schemeClr val="bg1"/>
                </a:solidFill>
              </a:rPr>
              <a:t>Channel</a:t>
            </a:r>
            <a:endParaRPr lang="en-AU" altLang="en-US" sz="1400" b="1" dirty="0">
              <a:solidFill>
                <a:schemeClr val="bg1"/>
              </a:solidFill>
            </a:endParaRPr>
          </a:p>
        </p:txBody>
      </p:sp>
      <p:sp>
        <p:nvSpPr>
          <p:cNvPr id="13325" name="AutoShape 33"/>
          <p:cNvSpPr>
            <a:spLocks noChangeArrowheads="1"/>
          </p:cNvSpPr>
          <p:nvPr/>
        </p:nvSpPr>
        <p:spPr bwMode="auto">
          <a:xfrm>
            <a:off x="4610100" y="3549650"/>
            <a:ext cx="1597025" cy="157163"/>
          </a:xfrm>
          <a:prstGeom prst="leftArrow">
            <a:avLst>
              <a:gd name="adj1" fmla="val 41417"/>
              <a:gd name="adj2" fmla="val 130313"/>
            </a:avLst>
          </a:prstGeom>
          <a:solidFill>
            <a:srgbClr val="DDDDDD"/>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26" name="AutoShape 3"/>
          <p:cNvSpPr>
            <a:spLocks noChangeArrowheads="1"/>
          </p:cNvSpPr>
          <p:nvPr/>
        </p:nvSpPr>
        <p:spPr bwMode="auto">
          <a:xfrm>
            <a:off x="298450" y="1538288"/>
            <a:ext cx="2582863" cy="800100"/>
          </a:xfrm>
          <a:prstGeom prst="roundRect">
            <a:avLst>
              <a:gd name="adj" fmla="val 50000"/>
            </a:avLst>
          </a:prstGeom>
          <a:solidFill>
            <a:srgbClr val="F8F200"/>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b="1" dirty="0" err="1" smtClean="0"/>
              <a:t>Pingala</a:t>
            </a:r>
            <a:r>
              <a:rPr lang="en-AU" altLang="en-US" b="1" dirty="0" smtClean="0"/>
              <a:t> </a:t>
            </a:r>
            <a:r>
              <a:rPr lang="en-AU" altLang="en-US" b="1" dirty="0" err="1" smtClean="0"/>
              <a:t>Nadi</a:t>
            </a:r>
            <a:endParaRPr lang="en-AU" altLang="en-US" b="1" dirty="0"/>
          </a:p>
          <a:p>
            <a:pPr algn="ctr" eaLnBrk="1" hangingPunct="1"/>
            <a:r>
              <a:rPr lang="en-AU" altLang="en-US" sz="1400" b="1" dirty="0" smtClean="0"/>
              <a:t>Right Sympathetic Channel</a:t>
            </a:r>
            <a:endParaRPr lang="en-US" altLang="en-US" sz="1400" b="1" dirty="0"/>
          </a:p>
        </p:txBody>
      </p:sp>
      <p:sp>
        <p:nvSpPr>
          <p:cNvPr id="13327" name="AutoShape 3"/>
          <p:cNvSpPr>
            <a:spLocks noChangeArrowheads="1"/>
          </p:cNvSpPr>
          <p:nvPr/>
        </p:nvSpPr>
        <p:spPr bwMode="auto">
          <a:xfrm>
            <a:off x="6157913" y="3216275"/>
            <a:ext cx="2444750" cy="809625"/>
          </a:xfrm>
          <a:prstGeom prst="roundRect">
            <a:avLst>
              <a:gd name="adj" fmla="val 50000"/>
            </a:avLst>
          </a:prstGeom>
          <a:solidFill>
            <a:srgbClr val="D9D9D9"/>
          </a:solidFill>
          <a:ln w="9525">
            <a:solidFill>
              <a:schemeClr val="tx1"/>
            </a:solidFill>
            <a:round/>
            <a:headEnd/>
            <a:tailEnd/>
          </a:ln>
        </p:spPr>
        <p:txBody>
          <a:bodyPr wrap="none" anchor="ctr"/>
          <a:lstStyle>
            <a:lvl1pPr defTabSz="958850" eaLnBrk="0" hangingPunct="0">
              <a:defRPr>
                <a:solidFill>
                  <a:schemeClr val="tx1"/>
                </a:solidFill>
                <a:latin typeface="Arial" charset="0"/>
              </a:defRPr>
            </a:lvl1pPr>
            <a:lvl2pPr marL="742950" indent="-285750" defTabSz="958850" eaLnBrk="0" hangingPunct="0">
              <a:defRPr>
                <a:solidFill>
                  <a:schemeClr val="tx1"/>
                </a:solidFill>
                <a:latin typeface="Arial" charset="0"/>
              </a:defRPr>
            </a:lvl2pPr>
            <a:lvl3pPr marL="1143000" indent="-228600" defTabSz="958850" eaLnBrk="0" hangingPunct="0">
              <a:defRPr>
                <a:solidFill>
                  <a:schemeClr val="tx1"/>
                </a:solidFill>
                <a:latin typeface="Arial" charset="0"/>
              </a:defRPr>
            </a:lvl3pPr>
            <a:lvl4pPr marL="1600200" indent="-228600" defTabSz="958850" eaLnBrk="0" hangingPunct="0">
              <a:defRPr>
                <a:solidFill>
                  <a:schemeClr val="tx1"/>
                </a:solidFill>
                <a:latin typeface="Arial" charset="0"/>
              </a:defRPr>
            </a:lvl4pPr>
            <a:lvl5pPr marL="2057400" indent="-228600" defTabSz="958850" eaLnBrk="0" hangingPunct="0">
              <a:defRPr>
                <a:solidFill>
                  <a:schemeClr val="tx1"/>
                </a:solidFill>
                <a:latin typeface="Arial" charset="0"/>
              </a:defRPr>
            </a:lvl5pPr>
            <a:lvl6pPr marL="2514600" indent="-228600" defTabSz="958850" eaLnBrk="0" fontAlgn="base" hangingPunct="0">
              <a:spcBef>
                <a:spcPct val="0"/>
              </a:spcBef>
              <a:spcAft>
                <a:spcPct val="0"/>
              </a:spcAft>
              <a:defRPr>
                <a:solidFill>
                  <a:schemeClr val="tx1"/>
                </a:solidFill>
                <a:latin typeface="Arial" charset="0"/>
              </a:defRPr>
            </a:lvl6pPr>
            <a:lvl7pPr marL="2971800" indent="-228600" defTabSz="958850" eaLnBrk="0" fontAlgn="base" hangingPunct="0">
              <a:spcBef>
                <a:spcPct val="0"/>
              </a:spcBef>
              <a:spcAft>
                <a:spcPct val="0"/>
              </a:spcAft>
              <a:defRPr>
                <a:solidFill>
                  <a:schemeClr val="tx1"/>
                </a:solidFill>
                <a:latin typeface="Arial" charset="0"/>
              </a:defRPr>
            </a:lvl7pPr>
            <a:lvl8pPr marL="3429000" indent="-228600" defTabSz="958850" eaLnBrk="0" fontAlgn="base" hangingPunct="0">
              <a:spcBef>
                <a:spcPct val="0"/>
              </a:spcBef>
              <a:spcAft>
                <a:spcPct val="0"/>
              </a:spcAft>
              <a:defRPr>
                <a:solidFill>
                  <a:schemeClr val="tx1"/>
                </a:solidFill>
                <a:latin typeface="Arial" charset="0"/>
              </a:defRPr>
            </a:lvl8pPr>
            <a:lvl9pPr marL="3886200" indent="-228600" defTabSz="958850" eaLnBrk="0" fontAlgn="base" hangingPunct="0">
              <a:spcBef>
                <a:spcPct val="0"/>
              </a:spcBef>
              <a:spcAft>
                <a:spcPct val="0"/>
              </a:spcAft>
              <a:defRPr>
                <a:solidFill>
                  <a:schemeClr val="tx1"/>
                </a:solidFill>
                <a:latin typeface="Arial" charset="0"/>
              </a:defRPr>
            </a:lvl9pPr>
          </a:lstStyle>
          <a:p>
            <a:pPr algn="ctr" eaLnBrk="1" hangingPunct="1"/>
            <a:r>
              <a:rPr lang="en-AU" altLang="en-US" b="1" dirty="0" err="1" smtClean="0"/>
              <a:t>Sushmana</a:t>
            </a:r>
            <a:r>
              <a:rPr lang="en-AU" altLang="en-US" b="1" dirty="0" smtClean="0"/>
              <a:t> </a:t>
            </a:r>
            <a:r>
              <a:rPr lang="en-AU" altLang="en-US" b="1" dirty="0" err="1" smtClean="0"/>
              <a:t>Nadi</a:t>
            </a:r>
            <a:endParaRPr lang="en-AU" altLang="en-US" b="1" dirty="0"/>
          </a:p>
          <a:p>
            <a:pPr algn="ctr" eaLnBrk="1" hangingPunct="1"/>
            <a:r>
              <a:rPr lang="en-AU" altLang="en-US" sz="1400" b="1" dirty="0" smtClean="0"/>
              <a:t>Central Para- </a:t>
            </a:r>
          </a:p>
          <a:p>
            <a:pPr eaLnBrk="1" hangingPunct="1"/>
            <a:r>
              <a:rPr lang="en-AU" altLang="en-US" sz="1400" b="1" dirty="0" smtClean="0"/>
              <a:t>Sympathetic Channel</a:t>
            </a:r>
            <a:endParaRPr lang="en-US" altLang="en-US" sz="1400" b="1" dirty="0"/>
          </a:p>
        </p:txBody>
      </p:sp>
      <p:sp>
        <p:nvSpPr>
          <p:cNvPr id="13328" name="Rectangle 35"/>
          <p:cNvSpPr>
            <a:spLocks noChangeArrowheads="1"/>
          </p:cNvSpPr>
          <p:nvPr/>
        </p:nvSpPr>
        <p:spPr bwMode="auto">
          <a:xfrm>
            <a:off x="-148502" y="95071"/>
            <a:ext cx="40331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2400" dirty="0">
                <a:solidFill>
                  <a:srgbClr val="FF0000"/>
                </a:solidFill>
                <a:latin typeface="Arial Rounded MT Bold" pitchFamily="34" charset="0"/>
              </a:rPr>
              <a:t>The</a:t>
            </a:r>
            <a:r>
              <a:rPr lang="en-AU" altLang="en-US" sz="1100" dirty="0">
                <a:solidFill>
                  <a:srgbClr val="FF0000"/>
                </a:solidFill>
                <a:latin typeface="Arial Rounded MT Bold" pitchFamily="34" charset="0"/>
              </a:rPr>
              <a:t> </a:t>
            </a:r>
            <a:r>
              <a:rPr lang="en-AU" altLang="en-US" sz="2400" dirty="0">
                <a:solidFill>
                  <a:srgbClr val="FF0000"/>
                </a:solidFill>
                <a:latin typeface="Arial Rounded MT Bold" pitchFamily="34" charset="0"/>
              </a:rPr>
              <a:t>Subtle</a:t>
            </a:r>
            <a:r>
              <a:rPr lang="en-AU" altLang="en-US" sz="1100" dirty="0">
                <a:solidFill>
                  <a:srgbClr val="FF0000"/>
                </a:solidFill>
                <a:latin typeface="Arial Rounded MT Bold" pitchFamily="34" charset="0"/>
              </a:rPr>
              <a:t> </a:t>
            </a:r>
            <a:r>
              <a:rPr lang="en-AU" altLang="en-US" sz="2400" dirty="0" smtClean="0">
                <a:solidFill>
                  <a:srgbClr val="FF0000"/>
                </a:solidFill>
                <a:latin typeface="Arial Rounded MT Bold" pitchFamily="34" charset="0"/>
              </a:rPr>
              <a:t>System</a:t>
            </a:r>
          </a:p>
          <a:p>
            <a:pPr eaLnBrk="1" hangingPunct="1"/>
            <a:r>
              <a:rPr lang="en-AU" altLang="en-US" sz="2400" dirty="0" smtClean="0">
                <a:solidFill>
                  <a:srgbClr val="FF0000"/>
                </a:solidFill>
                <a:latin typeface="Arial Rounded MT Bold" pitchFamily="34" charset="0"/>
              </a:rPr>
              <a:t>(First thee chakras are foundation of Health) </a:t>
            </a:r>
          </a:p>
        </p:txBody>
      </p:sp>
      <p:sp>
        <p:nvSpPr>
          <p:cNvPr id="13329" name="Oval 36"/>
          <p:cNvSpPr>
            <a:spLocks noChangeArrowheads="1"/>
          </p:cNvSpPr>
          <p:nvPr/>
        </p:nvSpPr>
        <p:spPr bwMode="auto">
          <a:xfrm>
            <a:off x="4295775" y="3222625"/>
            <a:ext cx="638175" cy="274638"/>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13331" name="Oval 39"/>
          <p:cNvSpPr>
            <a:spLocks noChangeArrowheads="1"/>
          </p:cNvSpPr>
          <p:nvPr/>
        </p:nvSpPr>
        <p:spPr bwMode="auto">
          <a:xfrm>
            <a:off x="4433888" y="24320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2" name="Oval 40"/>
          <p:cNvSpPr>
            <a:spLocks noChangeArrowheads="1"/>
          </p:cNvSpPr>
          <p:nvPr/>
        </p:nvSpPr>
        <p:spPr bwMode="auto">
          <a:xfrm>
            <a:off x="4505325" y="1084263"/>
            <a:ext cx="190500" cy="190500"/>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5" name="Oval 43"/>
          <p:cNvSpPr>
            <a:spLocks noChangeArrowheads="1"/>
          </p:cNvSpPr>
          <p:nvPr/>
        </p:nvSpPr>
        <p:spPr bwMode="auto">
          <a:xfrm>
            <a:off x="4505325" y="1535113"/>
            <a:ext cx="190500" cy="190500"/>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6" name="AutoShape 44"/>
          <p:cNvSpPr>
            <a:spLocks noChangeArrowheads="1"/>
          </p:cNvSpPr>
          <p:nvPr/>
        </p:nvSpPr>
        <p:spPr bwMode="auto">
          <a:xfrm>
            <a:off x="5113338" y="892175"/>
            <a:ext cx="1287462"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7" name="AutoShape 45"/>
          <p:cNvSpPr>
            <a:spLocks noChangeArrowheads="1"/>
          </p:cNvSpPr>
          <p:nvPr/>
        </p:nvSpPr>
        <p:spPr bwMode="auto">
          <a:xfrm>
            <a:off x="5105400" y="1349375"/>
            <a:ext cx="1287462"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8" name="AutoShape 46"/>
          <p:cNvSpPr>
            <a:spLocks noChangeArrowheads="1"/>
          </p:cNvSpPr>
          <p:nvPr/>
        </p:nvSpPr>
        <p:spPr bwMode="auto">
          <a:xfrm>
            <a:off x="2597150" y="2286000"/>
            <a:ext cx="1287463"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13339" name="AutoShape 47"/>
          <p:cNvSpPr>
            <a:spLocks noChangeArrowheads="1"/>
          </p:cNvSpPr>
          <p:nvPr/>
        </p:nvSpPr>
        <p:spPr bwMode="auto">
          <a:xfrm>
            <a:off x="2133600" y="3048000"/>
            <a:ext cx="1905000" cy="250825"/>
          </a:xfrm>
          <a:prstGeom prst="roundRect">
            <a:avLst>
              <a:gd name="adj" fmla="val 50000"/>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pic>
        <p:nvPicPr>
          <p:cNvPr id="31" name="Picture 30" descr="C:\Users\User\Pictures\vlcsnap-2015-03-28-13h03m16s39.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260350"/>
            <a:ext cx="2400300" cy="1568450"/>
          </a:xfrm>
          <a:prstGeom prst="rect">
            <a:avLst/>
          </a:prstGeom>
          <a:noFill/>
          <a:ln>
            <a:noFill/>
          </a:ln>
        </p:spPr>
      </p:pic>
      <p:sp>
        <p:nvSpPr>
          <p:cNvPr id="2" name="TextBox 1"/>
          <p:cNvSpPr txBox="1"/>
          <p:nvPr/>
        </p:nvSpPr>
        <p:spPr>
          <a:xfrm>
            <a:off x="1066800" y="6334780"/>
            <a:ext cx="7010400" cy="523220"/>
          </a:xfrm>
          <a:prstGeom prst="rect">
            <a:avLst/>
          </a:prstGeom>
          <a:noFill/>
        </p:spPr>
        <p:txBody>
          <a:bodyPr wrap="square" rtlCol="0">
            <a:spAutoFit/>
          </a:bodyPr>
          <a:lstStyle/>
          <a:p>
            <a:r>
              <a:rPr lang="en-US" sz="1400" b="1" dirty="0" smtClean="0">
                <a:solidFill>
                  <a:srgbClr val="FF0000"/>
                </a:solidFill>
              </a:rPr>
              <a:t>Balance = Health </a:t>
            </a:r>
          </a:p>
          <a:p>
            <a:r>
              <a:rPr lang="en-US" sz="1400" b="1" dirty="0" smtClean="0">
                <a:solidFill>
                  <a:srgbClr val="FF0000"/>
                </a:solidFill>
              </a:rPr>
              <a:t>Imbalance of Sympathetic channels causes Stress and Diseases </a:t>
            </a:r>
            <a:endParaRPr lang="en-US" sz="1400" b="1" dirty="0">
              <a:solidFill>
                <a:srgbClr val="FF0000"/>
              </a:solidFill>
            </a:endParaRPr>
          </a:p>
        </p:txBody>
      </p:sp>
    </p:spTree>
    <p:extLst>
      <p:ext uri="{BB962C8B-B14F-4D97-AF65-F5344CB8AC3E}">
        <p14:creationId xmlns:p14="http://schemas.microsoft.com/office/powerpoint/2010/main" val="909741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9144000" cy="6858000"/>
            <a:chOff x="0" y="0"/>
            <a:chExt cx="5760" cy="4320"/>
          </a:xfrm>
        </p:grpSpPr>
        <p:sp>
          <p:nvSpPr>
            <p:cNvPr id="28702" name="Rectangle 3"/>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03" name="Rectangle 4"/>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04" name="Rectangle 5"/>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pic>
          <p:nvPicPr>
            <p:cNvPr id="28705" name="Picture 6" descr="Chakra Chart with labels RGB transpe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8706" name="Freeform 7"/>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grpSp>
          <p:nvGrpSpPr>
            <p:cNvPr id="28707" name="Group 8"/>
            <p:cNvGrpSpPr>
              <a:grpSpLocks/>
            </p:cNvGrpSpPr>
            <p:nvPr/>
          </p:nvGrpSpPr>
          <p:grpSpPr bwMode="auto">
            <a:xfrm>
              <a:off x="4580" y="3354"/>
              <a:ext cx="281" cy="215"/>
              <a:chOff x="4580" y="3354"/>
              <a:chExt cx="281" cy="215"/>
            </a:xfrm>
          </p:grpSpPr>
          <p:sp>
            <p:nvSpPr>
              <p:cNvPr id="28755" name="Oval 9"/>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6" name="Oval 10"/>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7" name="Oval 11"/>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8" name="Oval 12"/>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9" name="Oval 13"/>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28708" name="Group 14"/>
            <p:cNvGrpSpPr>
              <a:grpSpLocks/>
            </p:cNvGrpSpPr>
            <p:nvPr/>
          </p:nvGrpSpPr>
          <p:grpSpPr bwMode="auto">
            <a:xfrm flipH="1">
              <a:off x="5074" y="3358"/>
              <a:ext cx="281" cy="215"/>
              <a:chOff x="4580" y="3354"/>
              <a:chExt cx="281" cy="215"/>
            </a:xfrm>
          </p:grpSpPr>
          <p:sp>
            <p:nvSpPr>
              <p:cNvPr id="28750" name="Oval 15"/>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1" name="Oval 16"/>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2" name="Oval 17"/>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3" name="Oval 18"/>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54" name="Oval 19"/>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28709" name="Group 20"/>
            <p:cNvGrpSpPr>
              <a:grpSpLocks/>
            </p:cNvGrpSpPr>
            <p:nvPr/>
          </p:nvGrpSpPr>
          <p:grpSpPr bwMode="auto">
            <a:xfrm>
              <a:off x="4194" y="1165"/>
              <a:ext cx="1563" cy="2516"/>
              <a:chOff x="4194" y="1165"/>
              <a:chExt cx="1563" cy="2516"/>
            </a:xfrm>
          </p:grpSpPr>
          <p:grpSp>
            <p:nvGrpSpPr>
              <p:cNvPr id="28722" name="Group 21"/>
              <p:cNvGrpSpPr>
                <a:grpSpLocks/>
              </p:cNvGrpSpPr>
              <p:nvPr/>
            </p:nvGrpSpPr>
            <p:grpSpPr bwMode="auto">
              <a:xfrm>
                <a:off x="4194" y="1190"/>
                <a:ext cx="1563" cy="2491"/>
                <a:chOff x="4194" y="1190"/>
                <a:chExt cx="1563" cy="2491"/>
              </a:xfrm>
            </p:grpSpPr>
            <p:pic>
              <p:nvPicPr>
                <p:cNvPr id="28725" name="Picture 22" descr="SwadisthanaChakraChartjpeg-96Kb"/>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26" name="Group 23"/>
                <p:cNvGrpSpPr>
                  <a:grpSpLocks/>
                </p:cNvGrpSpPr>
                <p:nvPr/>
              </p:nvGrpSpPr>
              <p:grpSpPr bwMode="auto">
                <a:xfrm>
                  <a:off x="4394" y="1567"/>
                  <a:ext cx="412" cy="508"/>
                  <a:chOff x="4394" y="1567"/>
                  <a:chExt cx="412" cy="508"/>
                </a:xfrm>
              </p:grpSpPr>
              <p:sp>
                <p:nvSpPr>
                  <p:cNvPr id="28745" name="Freeform 24"/>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28746" name="AutoShape 25"/>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7" name="AutoShape 26"/>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8" name="AutoShape 27"/>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9" name="AutoShape 28"/>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28727" name="Group 29"/>
                <p:cNvGrpSpPr>
                  <a:grpSpLocks/>
                </p:cNvGrpSpPr>
                <p:nvPr/>
              </p:nvGrpSpPr>
              <p:grpSpPr bwMode="auto">
                <a:xfrm flipH="1">
                  <a:off x="5143" y="1574"/>
                  <a:ext cx="412" cy="508"/>
                  <a:chOff x="4394" y="1567"/>
                  <a:chExt cx="412" cy="508"/>
                </a:xfrm>
              </p:grpSpPr>
              <p:sp>
                <p:nvSpPr>
                  <p:cNvPr id="28740" name="Freeform 30"/>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28741" name="AutoShape 31"/>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2" name="AutoShape 32"/>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3" name="AutoShape 33"/>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44" name="AutoShape 34"/>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28728" name="Group 35"/>
                <p:cNvGrpSpPr>
                  <a:grpSpLocks/>
                </p:cNvGrpSpPr>
                <p:nvPr/>
              </p:nvGrpSpPr>
              <p:grpSpPr bwMode="auto">
                <a:xfrm>
                  <a:off x="4580" y="3353"/>
                  <a:ext cx="283" cy="221"/>
                  <a:chOff x="4580" y="3353"/>
                  <a:chExt cx="283" cy="221"/>
                </a:xfrm>
              </p:grpSpPr>
              <p:sp>
                <p:nvSpPr>
                  <p:cNvPr id="28735" name="Oval 36"/>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6" name="Oval 37"/>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7" name="Oval 38"/>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8" name="Oval 39"/>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9" name="Oval 40"/>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nvGrpSpPr>
                <p:cNvPr id="28729" name="Group 41"/>
                <p:cNvGrpSpPr>
                  <a:grpSpLocks/>
                </p:cNvGrpSpPr>
                <p:nvPr/>
              </p:nvGrpSpPr>
              <p:grpSpPr bwMode="auto">
                <a:xfrm flipH="1">
                  <a:off x="5070" y="3356"/>
                  <a:ext cx="283" cy="221"/>
                  <a:chOff x="4580" y="3353"/>
                  <a:chExt cx="283" cy="221"/>
                </a:xfrm>
              </p:grpSpPr>
              <p:sp>
                <p:nvSpPr>
                  <p:cNvPr id="28730" name="Oval 42"/>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1" name="Oval 43"/>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2" name="Oval 44"/>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3" name="Oval 45"/>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734" name="Oval 46"/>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sp>
            <p:nvSpPr>
              <p:cNvPr id="28723" name="Text Box 47"/>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Hands</a:t>
                </a:r>
              </a:p>
            </p:txBody>
          </p:sp>
          <p:sp>
            <p:nvSpPr>
              <p:cNvPr id="28724" name="Text Box 48"/>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Feet</a:t>
                </a:r>
              </a:p>
            </p:txBody>
          </p:sp>
        </p:grpSp>
        <p:grpSp>
          <p:nvGrpSpPr>
            <p:cNvPr id="28710" name="Group 49"/>
            <p:cNvGrpSpPr>
              <a:grpSpLocks/>
            </p:cNvGrpSpPr>
            <p:nvPr/>
          </p:nvGrpSpPr>
          <p:grpSpPr bwMode="auto">
            <a:xfrm>
              <a:off x="3261" y="1027"/>
              <a:ext cx="1318" cy="3233"/>
              <a:chOff x="3302" y="1003"/>
              <a:chExt cx="1277" cy="3197"/>
            </a:xfrm>
          </p:grpSpPr>
          <p:grpSp>
            <p:nvGrpSpPr>
              <p:cNvPr id="28711" name="Group 50"/>
              <p:cNvGrpSpPr>
                <a:grpSpLocks/>
              </p:cNvGrpSpPr>
              <p:nvPr/>
            </p:nvGrpSpPr>
            <p:grpSpPr bwMode="auto">
              <a:xfrm>
                <a:off x="3302" y="1003"/>
                <a:ext cx="1277" cy="3197"/>
                <a:chOff x="3302" y="1003"/>
                <a:chExt cx="1277" cy="3197"/>
              </a:xfrm>
            </p:grpSpPr>
            <p:grpSp>
              <p:nvGrpSpPr>
                <p:cNvPr id="28713" name="Group 51"/>
                <p:cNvGrpSpPr>
                  <a:grpSpLocks/>
                </p:cNvGrpSpPr>
                <p:nvPr/>
              </p:nvGrpSpPr>
              <p:grpSpPr bwMode="auto">
                <a:xfrm>
                  <a:off x="3302" y="1003"/>
                  <a:ext cx="1277" cy="3197"/>
                  <a:chOff x="3302" y="1003"/>
                  <a:chExt cx="1277" cy="3197"/>
                </a:xfrm>
              </p:grpSpPr>
              <p:grpSp>
                <p:nvGrpSpPr>
                  <p:cNvPr id="28715" name="Group 52"/>
                  <p:cNvGrpSpPr>
                    <a:grpSpLocks/>
                  </p:cNvGrpSpPr>
                  <p:nvPr/>
                </p:nvGrpSpPr>
                <p:grpSpPr bwMode="auto">
                  <a:xfrm>
                    <a:off x="3302" y="1003"/>
                    <a:ext cx="1206" cy="3197"/>
                    <a:chOff x="3302" y="1003"/>
                    <a:chExt cx="1206" cy="3197"/>
                  </a:xfrm>
                </p:grpSpPr>
                <p:grpSp>
                  <p:nvGrpSpPr>
                    <p:cNvPr id="28717" name="Group 53"/>
                    <p:cNvGrpSpPr>
                      <a:grpSpLocks/>
                    </p:cNvGrpSpPr>
                    <p:nvPr/>
                  </p:nvGrpSpPr>
                  <p:grpSpPr bwMode="auto">
                    <a:xfrm>
                      <a:off x="3389" y="1003"/>
                      <a:ext cx="939" cy="3197"/>
                      <a:chOff x="3389" y="1003"/>
                      <a:chExt cx="939" cy="3197"/>
                    </a:xfrm>
                  </p:grpSpPr>
                  <p:pic>
                    <p:nvPicPr>
                      <p:cNvPr id="28720" name="Picture 54" descr="SwadisthanaChakraChartjpeg-96Kb"/>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1" name="Freeform 55"/>
                      <p:cNvSpPr>
                        <a:spLocks/>
                      </p:cNvSpPr>
                      <p:nvPr/>
                    </p:nvSpPr>
                    <p:spPr bwMode="auto">
                      <a:xfrm>
                        <a:off x="3497" y="3253"/>
                        <a:ext cx="278" cy="387"/>
                      </a:xfrm>
                      <a:custGeom>
                        <a:avLst/>
                        <a:gdLst>
                          <a:gd name="T0" fmla="*/ 72 w 272"/>
                          <a:gd name="T1" fmla="*/ 6 h 366"/>
                          <a:gd name="T2" fmla="*/ 140 w 272"/>
                          <a:gd name="T3" fmla="*/ 0 h 366"/>
                          <a:gd name="T4" fmla="*/ 168 w 272"/>
                          <a:gd name="T5" fmla="*/ 0 h 366"/>
                          <a:gd name="T6" fmla="*/ 191 w 272"/>
                          <a:gd name="T7" fmla="*/ 4 h 366"/>
                          <a:gd name="T8" fmla="*/ 204 w 272"/>
                          <a:gd name="T9" fmla="*/ 8 h 366"/>
                          <a:gd name="T10" fmla="*/ 226 w 272"/>
                          <a:gd name="T11" fmla="*/ 19 h 366"/>
                          <a:gd name="T12" fmla="*/ 243 w 272"/>
                          <a:gd name="T13" fmla="*/ 34 h 366"/>
                          <a:gd name="T14" fmla="*/ 262 w 272"/>
                          <a:gd name="T15" fmla="*/ 53 h 366"/>
                          <a:gd name="T16" fmla="*/ 232 w 272"/>
                          <a:gd name="T17" fmla="*/ 118 h 366"/>
                          <a:gd name="T18" fmla="*/ 220 w 272"/>
                          <a:gd name="T19" fmla="*/ 116 h 366"/>
                          <a:gd name="T20" fmla="*/ 210 w 272"/>
                          <a:gd name="T21" fmla="*/ 128 h 366"/>
                          <a:gd name="T22" fmla="*/ 203 w 272"/>
                          <a:gd name="T23" fmla="*/ 130 h 366"/>
                          <a:gd name="T24" fmla="*/ 195 w 272"/>
                          <a:gd name="T25" fmla="*/ 141 h 366"/>
                          <a:gd name="T26" fmla="*/ 182 w 272"/>
                          <a:gd name="T27" fmla="*/ 152 h 366"/>
                          <a:gd name="T28" fmla="*/ 170 w 272"/>
                          <a:gd name="T29" fmla="*/ 150 h 366"/>
                          <a:gd name="T30" fmla="*/ 163 w 272"/>
                          <a:gd name="T31" fmla="*/ 147 h 366"/>
                          <a:gd name="T32" fmla="*/ 150 w 272"/>
                          <a:gd name="T33" fmla="*/ 148 h 366"/>
                          <a:gd name="T34" fmla="*/ 146 w 272"/>
                          <a:gd name="T35" fmla="*/ 150 h 366"/>
                          <a:gd name="T36" fmla="*/ 136 w 272"/>
                          <a:gd name="T37" fmla="*/ 154 h 366"/>
                          <a:gd name="T38" fmla="*/ 125 w 272"/>
                          <a:gd name="T39" fmla="*/ 181 h 366"/>
                          <a:gd name="T40" fmla="*/ 127 w 272"/>
                          <a:gd name="T41" fmla="*/ 162 h 366"/>
                          <a:gd name="T42" fmla="*/ 114 w 272"/>
                          <a:gd name="T43" fmla="*/ 203 h 366"/>
                          <a:gd name="T44" fmla="*/ 110 w 272"/>
                          <a:gd name="T45" fmla="*/ 238 h 366"/>
                          <a:gd name="T46" fmla="*/ 111 w 272"/>
                          <a:gd name="T47" fmla="*/ 270 h 366"/>
                          <a:gd name="T48" fmla="*/ 122 w 272"/>
                          <a:gd name="T49" fmla="*/ 337 h 366"/>
                          <a:gd name="T50" fmla="*/ 139 w 272"/>
                          <a:gd name="T51" fmla="*/ 360 h 366"/>
                          <a:gd name="T52" fmla="*/ 150 w 272"/>
                          <a:gd name="T53" fmla="*/ 369 h 366"/>
                          <a:gd name="T54" fmla="*/ 156 w 272"/>
                          <a:gd name="T55" fmla="*/ 394 h 366"/>
                          <a:gd name="T56" fmla="*/ 141 w 272"/>
                          <a:gd name="T57" fmla="*/ 407 h 366"/>
                          <a:gd name="T58" fmla="*/ 108 w 272"/>
                          <a:gd name="T59" fmla="*/ 390 h 366"/>
                          <a:gd name="T60" fmla="*/ 83 w 272"/>
                          <a:gd name="T61" fmla="*/ 372 h 366"/>
                          <a:gd name="T62" fmla="*/ 63 w 272"/>
                          <a:gd name="T63" fmla="*/ 349 h 366"/>
                          <a:gd name="T64" fmla="*/ 37 w 272"/>
                          <a:gd name="T65" fmla="*/ 315 h 366"/>
                          <a:gd name="T66" fmla="*/ 21 w 272"/>
                          <a:gd name="T67" fmla="*/ 293 h 366"/>
                          <a:gd name="T68" fmla="*/ 12 w 272"/>
                          <a:gd name="T69" fmla="*/ 273 h 366"/>
                          <a:gd name="T70" fmla="*/ 5 w 272"/>
                          <a:gd name="T71" fmla="*/ 250 h 366"/>
                          <a:gd name="T72" fmla="*/ 2 w 272"/>
                          <a:gd name="T73" fmla="*/ 235 h 366"/>
                          <a:gd name="T74" fmla="*/ 0 w 272"/>
                          <a:gd name="T75" fmla="*/ 220 h 366"/>
                          <a:gd name="T76" fmla="*/ 0 w 272"/>
                          <a:gd name="T77" fmla="*/ 202 h 366"/>
                          <a:gd name="T78" fmla="*/ 5 w 272"/>
                          <a:gd name="T79" fmla="*/ 167 h 366"/>
                          <a:gd name="T80" fmla="*/ 10 w 272"/>
                          <a:gd name="T81" fmla="*/ 131 h 366"/>
                          <a:gd name="T82" fmla="*/ 27 w 272"/>
                          <a:gd name="T83" fmla="*/ 99 h 366"/>
                          <a:gd name="T84" fmla="*/ 31 w 272"/>
                          <a:gd name="T85" fmla="*/ 91 h 366"/>
                          <a:gd name="T86" fmla="*/ 44 w 272"/>
                          <a:gd name="T87" fmla="*/ 68 h 366"/>
                          <a:gd name="T88" fmla="*/ 62 w 272"/>
                          <a:gd name="T89" fmla="*/ 59 h 366"/>
                          <a:gd name="T90" fmla="*/ 89 w 272"/>
                          <a:gd name="T91" fmla="*/ 58 h 366"/>
                          <a:gd name="T92" fmla="*/ 109 w 272"/>
                          <a:gd name="T93" fmla="*/ 54 h 366"/>
                          <a:gd name="T94" fmla="*/ 72 w 272"/>
                          <a:gd name="T95" fmla="*/ 31 h 366"/>
                          <a:gd name="T96" fmla="*/ 65 w 272"/>
                          <a:gd name="T97" fmla="*/ 22 h 366"/>
                          <a:gd name="T98" fmla="*/ 72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28718" name="Freeform 56"/>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US"/>
                    </a:p>
                  </p:txBody>
                </p:sp>
                <p:sp>
                  <p:nvSpPr>
                    <p:cNvPr id="28719" name="Freeform 57"/>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US"/>
                    </a:p>
                  </p:txBody>
                </p:sp>
              </p:grpSp>
              <p:sp>
                <p:nvSpPr>
                  <p:cNvPr id="28716" name="Oval 58"/>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sp>
              <p:nvSpPr>
                <p:cNvPr id="28714" name="Freeform 59"/>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8712" name="Freeform 60"/>
              <p:cNvSpPr>
                <a:spLocks/>
              </p:cNvSpPr>
              <p:nvPr/>
            </p:nvSpPr>
            <p:spPr bwMode="auto">
              <a:xfrm>
                <a:off x="3541" y="1098"/>
                <a:ext cx="609" cy="618"/>
              </a:xfrm>
              <a:custGeom>
                <a:avLst/>
                <a:gdLst>
                  <a:gd name="T0" fmla="*/ 146 w 609"/>
                  <a:gd name="T1" fmla="*/ 30 h 603"/>
                  <a:gd name="T2" fmla="*/ 222 w 609"/>
                  <a:gd name="T3" fmla="*/ 6 h 603"/>
                  <a:gd name="T4" fmla="*/ 289 w 609"/>
                  <a:gd name="T5" fmla="*/ 0 h 603"/>
                  <a:gd name="T6" fmla="*/ 349 w 609"/>
                  <a:gd name="T7" fmla="*/ 6 h 603"/>
                  <a:gd name="T8" fmla="*/ 414 w 609"/>
                  <a:gd name="T9" fmla="*/ 30 h 603"/>
                  <a:gd name="T10" fmla="*/ 472 w 609"/>
                  <a:gd name="T11" fmla="*/ 58 h 603"/>
                  <a:gd name="T12" fmla="*/ 517 w 609"/>
                  <a:gd name="T13" fmla="*/ 96 h 603"/>
                  <a:gd name="T14" fmla="*/ 544 w 609"/>
                  <a:gd name="T15" fmla="*/ 136 h 603"/>
                  <a:gd name="T16" fmla="*/ 556 w 609"/>
                  <a:gd name="T17" fmla="*/ 166 h 603"/>
                  <a:gd name="T18" fmla="*/ 570 w 609"/>
                  <a:gd name="T19" fmla="*/ 208 h 603"/>
                  <a:gd name="T20" fmla="*/ 567 w 609"/>
                  <a:gd name="T21" fmla="*/ 260 h 603"/>
                  <a:gd name="T22" fmla="*/ 572 w 609"/>
                  <a:gd name="T23" fmla="*/ 273 h 603"/>
                  <a:gd name="T24" fmla="*/ 597 w 609"/>
                  <a:gd name="T25" fmla="*/ 313 h 603"/>
                  <a:gd name="T26" fmla="*/ 604 w 609"/>
                  <a:gd name="T27" fmla="*/ 347 h 603"/>
                  <a:gd name="T28" fmla="*/ 597 w 609"/>
                  <a:gd name="T29" fmla="*/ 370 h 603"/>
                  <a:gd name="T30" fmla="*/ 590 w 609"/>
                  <a:gd name="T31" fmla="*/ 382 h 603"/>
                  <a:gd name="T32" fmla="*/ 590 w 609"/>
                  <a:gd name="T33" fmla="*/ 402 h 603"/>
                  <a:gd name="T34" fmla="*/ 607 w 609"/>
                  <a:gd name="T35" fmla="*/ 416 h 603"/>
                  <a:gd name="T36" fmla="*/ 603 w 609"/>
                  <a:gd name="T37" fmla="*/ 500 h 603"/>
                  <a:gd name="T38" fmla="*/ 602 w 609"/>
                  <a:gd name="T39" fmla="*/ 516 h 603"/>
                  <a:gd name="T40" fmla="*/ 600 w 609"/>
                  <a:gd name="T41" fmla="*/ 530 h 603"/>
                  <a:gd name="T42" fmla="*/ 600 w 609"/>
                  <a:gd name="T43" fmla="*/ 541 h 603"/>
                  <a:gd name="T44" fmla="*/ 596 w 609"/>
                  <a:gd name="T45" fmla="*/ 590 h 603"/>
                  <a:gd name="T46" fmla="*/ 589 w 609"/>
                  <a:gd name="T47" fmla="*/ 614 h 603"/>
                  <a:gd name="T48" fmla="*/ 574 w 609"/>
                  <a:gd name="T49" fmla="*/ 630 h 603"/>
                  <a:gd name="T50" fmla="*/ 553 w 609"/>
                  <a:gd name="T51" fmla="*/ 630 h 603"/>
                  <a:gd name="T52" fmla="*/ 519 w 609"/>
                  <a:gd name="T53" fmla="*/ 630 h 603"/>
                  <a:gd name="T54" fmla="*/ 481 w 609"/>
                  <a:gd name="T55" fmla="*/ 630 h 603"/>
                  <a:gd name="T56" fmla="*/ 453 w 609"/>
                  <a:gd name="T57" fmla="*/ 625 h 603"/>
                  <a:gd name="T58" fmla="*/ 422 w 609"/>
                  <a:gd name="T59" fmla="*/ 613 h 603"/>
                  <a:gd name="T60" fmla="*/ 391 w 609"/>
                  <a:gd name="T61" fmla="*/ 585 h 603"/>
                  <a:gd name="T62" fmla="*/ 386 w 609"/>
                  <a:gd name="T63" fmla="*/ 554 h 603"/>
                  <a:gd name="T64" fmla="*/ 388 w 609"/>
                  <a:gd name="T65" fmla="*/ 521 h 603"/>
                  <a:gd name="T66" fmla="*/ 369 w 609"/>
                  <a:gd name="T67" fmla="*/ 500 h 603"/>
                  <a:gd name="T68" fmla="*/ 351 w 609"/>
                  <a:gd name="T69" fmla="*/ 478 h 603"/>
                  <a:gd name="T70" fmla="*/ 312 w 609"/>
                  <a:gd name="T71" fmla="*/ 460 h 603"/>
                  <a:gd name="T72" fmla="*/ 283 w 609"/>
                  <a:gd name="T73" fmla="*/ 455 h 603"/>
                  <a:gd name="T74" fmla="*/ 235 w 609"/>
                  <a:gd name="T75" fmla="*/ 455 h 603"/>
                  <a:gd name="T76" fmla="*/ 213 w 609"/>
                  <a:gd name="T77" fmla="*/ 458 h 603"/>
                  <a:gd name="T78" fmla="*/ 168 w 609"/>
                  <a:gd name="T79" fmla="*/ 467 h 603"/>
                  <a:gd name="T80" fmla="*/ 150 w 609"/>
                  <a:gd name="T81" fmla="*/ 480 h 603"/>
                  <a:gd name="T82" fmla="*/ 116 w 609"/>
                  <a:gd name="T83" fmla="*/ 484 h 603"/>
                  <a:gd name="T84" fmla="*/ 79 w 609"/>
                  <a:gd name="T85" fmla="*/ 440 h 603"/>
                  <a:gd name="T86" fmla="*/ 48 w 609"/>
                  <a:gd name="T87" fmla="*/ 393 h 603"/>
                  <a:gd name="T88" fmla="*/ 26 w 609"/>
                  <a:gd name="T89" fmla="*/ 345 h 603"/>
                  <a:gd name="T90" fmla="*/ 15 w 609"/>
                  <a:gd name="T91" fmla="*/ 318 h 603"/>
                  <a:gd name="T92" fmla="*/ 2 w 609"/>
                  <a:gd name="T93" fmla="*/ 272 h 603"/>
                  <a:gd name="T94" fmla="*/ 4 w 609"/>
                  <a:gd name="T95" fmla="*/ 208 h 603"/>
                  <a:gd name="T96" fmla="*/ 19 w 609"/>
                  <a:gd name="T97" fmla="*/ 152 h 603"/>
                  <a:gd name="T98" fmla="*/ 51 w 609"/>
                  <a:gd name="T99" fmla="*/ 100 h 603"/>
                  <a:gd name="T100" fmla="*/ 87 w 609"/>
                  <a:gd name="T101" fmla="*/ 61 h 603"/>
                  <a:gd name="T102" fmla="*/ 146 w 609"/>
                  <a:gd name="T103" fmla="*/ 30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grpSp>
      </p:grpSp>
      <p:sp>
        <p:nvSpPr>
          <p:cNvPr id="28675" name="Text Box 61"/>
          <p:cNvSpPr txBox="1">
            <a:spLocks noChangeArrowheads="1"/>
          </p:cNvSpPr>
          <p:nvPr/>
        </p:nvSpPr>
        <p:spPr bwMode="auto">
          <a:xfrm>
            <a:off x="0" y="244475"/>
            <a:ext cx="9144000" cy="579438"/>
          </a:xfrm>
          <a:prstGeom prst="rect">
            <a:avLst/>
          </a:prstGeom>
          <a:solidFill>
            <a:srgbClr val="E2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1. </a:t>
            </a:r>
            <a:r>
              <a:rPr lang="en-US" altLang="en-US" sz="3200" dirty="0" err="1" smtClean="0">
                <a:solidFill>
                  <a:schemeClr val="bg1"/>
                </a:solidFill>
                <a:latin typeface="Arial Rounded MT Bold" pitchFamily="34" charset="0"/>
              </a:rPr>
              <a:t>Mooladhara</a:t>
            </a:r>
            <a:r>
              <a:rPr lang="en-US" altLang="en-US" sz="3200" dirty="0" smtClean="0">
                <a:solidFill>
                  <a:schemeClr val="bg1"/>
                </a:solidFill>
                <a:latin typeface="Arial Rounded MT Bold" pitchFamily="34" charset="0"/>
              </a:rPr>
              <a:t> </a:t>
            </a:r>
            <a:r>
              <a:rPr lang="en-US" altLang="en-US" sz="3200" dirty="0">
                <a:solidFill>
                  <a:schemeClr val="bg1"/>
                </a:solidFill>
                <a:latin typeface="Arial Rounded MT Bold" pitchFamily="34" charset="0"/>
              </a:rPr>
              <a:t>Chakra</a:t>
            </a:r>
          </a:p>
        </p:txBody>
      </p:sp>
      <p:sp>
        <p:nvSpPr>
          <p:cNvPr id="28676" name="Oval 62"/>
          <p:cNvSpPr>
            <a:spLocks noChangeArrowheads="1"/>
          </p:cNvSpPr>
          <p:nvPr/>
        </p:nvSpPr>
        <p:spPr bwMode="auto">
          <a:xfrm>
            <a:off x="5651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77" name="Oval 63"/>
          <p:cNvSpPr>
            <a:spLocks noChangeArrowheads="1"/>
          </p:cNvSpPr>
          <p:nvPr/>
        </p:nvSpPr>
        <p:spPr bwMode="auto">
          <a:xfrm>
            <a:off x="5741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78" name="Oval 64"/>
          <p:cNvSpPr>
            <a:spLocks noChangeArrowheads="1"/>
          </p:cNvSpPr>
          <p:nvPr/>
        </p:nvSpPr>
        <p:spPr bwMode="auto">
          <a:xfrm>
            <a:off x="5559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79" name="Oval 65"/>
          <p:cNvSpPr>
            <a:spLocks noChangeArrowheads="1"/>
          </p:cNvSpPr>
          <p:nvPr/>
        </p:nvSpPr>
        <p:spPr bwMode="auto">
          <a:xfrm>
            <a:off x="5822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80" name="Oval 66"/>
          <p:cNvSpPr>
            <a:spLocks noChangeArrowheads="1"/>
          </p:cNvSpPr>
          <p:nvPr/>
        </p:nvSpPr>
        <p:spPr bwMode="auto">
          <a:xfrm>
            <a:off x="5905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81" name="Oval 67"/>
          <p:cNvSpPr>
            <a:spLocks noChangeArrowheads="1"/>
          </p:cNvSpPr>
          <p:nvPr/>
        </p:nvSpPr>
        <p:spPr bwMode="auto">
          <a:xfrm>
            <a:off x="5905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82" name="AutoShape 68"/>
          <p:cNvSpPr>
            <a:spLocks noChangeArrowheads="1"/>
          </p:cNvSpPr>
          <p:nvPr/>
        </p:nvSpPr>
        <p:spPr bwMode="auto">
          <a:xfrm>
            <a:off x="403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3" name="AutoShape 69"/>
          <p:cNvSpPr>
            <a:spLocks noChangeArrowheads="1"/>
          </p:cNvSpPr>
          <p:nvPr/>
        </p:nvSpPr>
        <p:spPr bwMode="auto">
          <a:xfrm>
            <a:off x="215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4" name="AutoShape 70"/>
          <p:cNvSpPr>
            <a:spLocks noChangeArrowheads="1"/>
          </p:cNvSpPr>
          <p:nvPr/>
        </p:nvSpPr>
        <p:spPr bwMode="auto">
          <a:xfrm>
            <a:off x="2970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5" name="AutoShape 71"/>
          <p:cNvSpPr>
            <a:spLocks noChangeArrowheads="1"/>
          </p:cNvSpPr>
          <p:nvPr/>
        </p:nvSpPr>
        <p:spPr bwMode="auto">
          <a:xfrm>
            <a:off x="3011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6" name="AutoShape 72"/>
          <p:cNvSpPr>
            <a:spLocks noChangeArrowheads="1"/>
          </p:cNvSpPr>
          <p:nvPr/>
        </p:nvSpPr>
        <p:spPr bwMode="auto">
          <a:xfrm>
            <a:off x="2941638" y="4398963"/>
            <a:ext cx="909637"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7" name="AutoShape 73"/>
          <p:cNvSpPr>
            <a:spLocks noChangeArrowheads="1"/>
          </p:cNvSpPr>
          <p:nvPr/>
        </p:nvSpPr>
        <p:spPr bwMode="auto">
          <a:xfrm>
            <a:off x="2960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8" name="AutoShape 74"/>
          <p:cNvSpPr>
            <a:spLocks noChangeArrowheads="1"/>
          </p:cNvSpPr>
          <p:nvPr/>
        </p:nvSpPr>
        <p:spPr bwMode="auto">
          <a:xfrm>
            <a:off x="2849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89" name="Line 75"/>
          <p:cNvSpPr>
            <a:spLocks noChangeShapeType="1"/>
          </p:cNvSpPr>
          <p:nvPr/>
        </p:nvSpPr>
        <p:spPr bwMode="auto">
          <a:xfrm>
            <a:off x="2925763" y="5546725"/>
            <a:ext cx="2540000" cy="0"/>
          </a:xfrm>
          <a:prstGeom prst="line">
            <a:avLst/>
          </a:prstGeom>
          <a:noFill/>
          <a:ln w="50800" cap="rnd">
            <a:solidFill>
              <a:srgbClr val="E25B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Oval 77"/>
          <p:cNvSpPr>
            <a:spLocks noChangeArrowheads="1"/>
          </p:cNvSpPr>
          <p:nvPr/>
        </p:nvSpPr>
        <p:spPr bwMode="auto">
          <a:xfrm>
            <a:off x="7572375" y="2452688"/>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91" name="Oval 78"/>
          <p:cNvSpPr>
            <a:spLocks noChangeArrowheads="1"/>
          </p:cNvSpPr>
          <p:nvPr/>
        </p:nvSpPr>
        <p:spPr bwMode="auto">
          <a:xfrm>
            <a:off x="8032750" y="2460625"/>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92" name="Oval 79"/>
          <p:cNvSpPr>
            <a:spLocks noChangeArrowheads="1"/>
          </p:cNvSpPr>
          <p:nvPr/>
        </p:nvSpPr>
        <p:spPr bwMode="auto">
          <a:xfrm>
            <a:off x="7572375" y="4357688"/>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93" name="Oval 80"/>
          <p:cNvSpPr>
            <a:spLocks noChangeArrowheads="1"/>
          </p:cNvSpPr>
          <p:nvPr/>
        </p:nvSpPr>
        <p:spPr bwMode="auto">
          <a:xfrm>
            <a:off x="7969250" y="4357688"/>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94" name="Oval 81"/>
          <p:cNvSpPr>
            <a:spLocks noChangeArrowheads="1"/>
          </p:cNvSpPr>
          <p:nvPr/>
        </p:nvSpPr>
        <p:spPr bwMode="auto">
          <a:xfrm>
            <a:off x="5453063" y="5448300"/>
            <a:ext cx="190500" cy="190500"/>
          </a:xfrm>
          <a:prstGeom prst="ellipse">
            <a:avLst/>
          </a:prstGeom>
          <a:solidFill>
            <a:srgbClr val="E25B00"/>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28695" name="Oval 87"/>
          <p:cNvSpPr>
            <a:spLocks noChangeArrowheads="1"/>
          </p:cNvSpPr>
          <p:nvPr/>
        </p:nvSpPr>
        <p:spPr bwMode="auto">
          <a:xfrm>
            <a:off x="2300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28696" name="Oval 271"/>
          <p:cNvSpPr>
            <a:spLocks noChangeArrowheads="1"/>
          </p:cNvSpPr>
          <p:nvPr/>
        </p:nvSpPr>
        <p:spPr bwMode="auto">
          <a:xfrm>
            <a:off x="2430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697" name="Oval 272"/>
          <p:cNvSpPr>
            <a:spLocks noChangeArrowheads="1"/>
          </p:cNvSpPr>
          <p:nvPr/>
        </p:nvSpPr>
        <p:spPr bwMode="auto">
          <a:xfrm>
            <a:off x="2430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698" name="Oval 273"/>
          <p:cNvSpPr>
            <a:spLocks noChangeArrowheads="1"/>
          </p:cNvSpPr>
          <p:nvPr/>
        </p:nvSpPr>
        <p:spPr bwMode="auto">
          <a:xfrm>
            <a:off x="2430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699" name="Oval 274"/>
          <p:cNvSpPr>
            <a:spLocks noChangeArrowheads="1"/>
          </p:cNvSpPr>
          <p:nvPr/>
        </p:nvSpPr>
        <p:spPr bwMode="auto">
          <a:xfrm>
            <a:off x="2430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00" name="Oval 276"/>
          <p:cNvSpPr>
            <a:spLocks noChangeArrowheads="1"/>
          </p:cNvSpPr>
          <p:nvPr/>
        </p:nvSpPr>
        <p:spPr bwMode="auto">
          <a:xfrm>
            <a:off x="2522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8701" name="AutoShape 279"/>
          <p:cNvSpPr>
            <a:spLocks noChangeArrowheads="1"/>
          </p:cNvSpPr>
          <p:nvPr/>
        </p:nvSpPr>
        <p:spPr bwMode="auto">
          <a:xfrm>
            <a:off x="5897563" y="5292725"/>
            <a:ext cx="947737" cy="60801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Pelvic </a:t>
            </a:r>
          </a:p>
          <a:p>
            <a:pPr eaLnBrk="1" hangingPunct="1"/>
            <a:r>
              <a:rPr lang="en-US" altLang="en-US" b="1"/>
              <a:t>Plexus</a:t>
            </a:r>
          </a:p>
        </p:txBody>
      </p:sp>
      <p:sp>
        <p:nvSpPr>
          <p:cNvPr id="88" name="Oval 87"/>
          <p:cNvSpPr/>
          <p:nvPr/>
        </p:nvSpPr>
        <p:spPr bwMode="auto">
          <a:xfrm>
            <a:off x="1997471" y="3938588"/>
            <a:ext cx="1163241" cy="1166812"/>
          </a:xfrm>
          <a:prstGeom prst="ellipse">
            <a:avLst/>
          </a:prstGeom>
          <a:solidFill>
            <a:schemeClr val="bg1">
              <a:alpha val="6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1810124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20638"/>
            <a:ext cx="9144000" cy="685800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29699" name="AutoShape 3"/>
          <p:cNvSpPr>
            <a:spLocks noChangeArrowheads="1"/>
          </p:cNvSpPr>
          <p:nvPr/>
        </p:nvSpPr>
        <p:spPr bwMode="auto">
          <a:xfrm>
            <a:off x="2906713" y="48625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29700" name="AutoShape 4"/>
          <p:cNvSpPr>
            <a:spLocks noChangeArrowheads="1"/>
          </p:cNvSpPr>
          <p:nvPr/>
        </p:nvSpPr>
        <p:spPr bwMode="auto">
          <a:xfrm>
            <a:off x="1965325" y="55451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29701" name="AutoShape 99"/>
          <p:cNvSpPr>
            <a:spLocks noChangeArrowheads="1"/>
          </p:cNvSpPr>
          <p:nvPr/>
        </p:nvSpPr>
        <p:spPr bwMode="auto">
          <a:xfrm>
            <a:off x="1055688" y="5378450"/>
            <a:ext cx="6977062" cy="8016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wrap="none" lIns="0" tIns="0" rIns="0" bIns="0" anchor="ctr"/>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altLang="en-US" b="1" i="1">
                <a:solidFill>
                  <a:schemeClr val="bg1"/>
                </a:solidFill>
              </a:rPr>
              <a:t>“</a:t>
            </a:r>
            <a:r>
              <a:rPr lang="en-US" altLang="en-US" b="1" i="1">
                <a:solidFill>
                  <a:schemeClr val="bg1"/>
                </a:solidFill>
              </a:rPr>
              <a:t>Mother Earth is the one who is symbolised </a:t>
            </a:r>
          </a:p>
          <a:p>
            <a:pPr algn="ctr" eaLnBrk="1" hangingPunct="1"/>
            <a:r>
              <a:rPr lang="en-US" altLang="en-US" b="1" i="1">
                <a:solidFill>
                  <a:schemeClr val="bg1"/>
                </a:solidFill>
              </a:rPr>
              <a:t>within us as the Mooladhara.”</a:t>
            </a:r>
            <a:endParaRPr lang="en-US" altLang="en-US" b="1"/>
          </a:p>
        </p:txBody>
      </p:sp>
      <p:graphicFrame>
        <p:nvGraphicFramePr>
          <p:cNvPr id="60552" name="Group 136"/>
          <p:cNvGraphicFramePr>
            <a:graphicFrameLocks noGrp="1"/>
          </p:cNvGraphicFramePr>
          <p:nvPr>
            <p:ph/>
            <p:extLst>
              <p:ext uri="{D42A27DB-BD31-4B8C-83A1-F6EECF244321}">
                <p14:modId xmlns:p14="http://schemas.microsoft.com/office/powerpoint/2010/main" val="495581219"/>
              </p:ext>
            </p:extLst>
          </p:nvPr>
        </p:nvGraphicFramePr>
        <p:xfrm>
          <a:off x="457200" y="1001716"/>
          <a:ext cx="8229600" cy="3894072"/>
        </p:xfrm>
        <a:graphic>
          <a:graphicData uri="http://schemas.openxmlformats.org/drawingml/2006/table">
            <a:tbl>
              <a:tblPr/>
              <a:tblGrid>
                <a:gridCol w="2514600"/>
                <a:gridCol w="5715000"/>
              </a:tblGrid>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Colour, Element</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Coral red, Earth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Planet, Day, Stone</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Mars, Tuesday, Coral</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Instrument, Raga</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rgbClr val="4D4D4D"/>
                          </a:solidFill>
                          <a:effectLst/>
                          <a:latin typeface="Arial" charset="0"/>
                        </a:rPr>
                        <a:t>Shehnai</a:t>
                      </a:r>
                      <a:r>
                        <a:rPr kumimoji="0" lang="en-US" sz="2000" b="1" i="0" u="none" strike="noStrike" cap="none" normalizeH="0" baseline="0" dirty="0" smtClean="0">
                          <a:ln>
                            <a:noFill/>
                          </a:ln>
                          <a:solidFill>
                            <a:srgbClr val="4D4D4D"/>
                          </a:solidFill>
                          <a:effectLst/>
                          <a:latin typeface="Arial" charset="0"/>
                        </a:rPr>
                        <a:t>, </a:t>
                      </a:r>
                      <a:r>
                        <a:rPr kumimoji="0" lang="en-US" sz="2000" b="1" i="0" u="none" strike="noStrike" cap="none" normalizeH="0" baseline="0" dirty="0" err="1" smtClean="0">
                          <a:ln>
                            <a:noFill/>
                          </a:ln>
                          <a:solidFill>
                            <a:srgbClr val="4D4D4D"/>
                          </a:solidFill>
                          <a:effectLst/>
                          <a:latin typeface="Arial" charset="0"/>
                        </a:rPr>
                        <a:t>Shayam</a:t>
                      </a:r>
                      <a:r>
                        <a:rPr kumimoji="0" lang="en-US" sz="2000" b="1" i="0" u="none" strike="noStrike" cap="none" normalizeH="0" baseline="0" dirty="0" smtClean="0">
                          <a:ln>
                            <a:noFill/>
                          </a:ln>
                          <a:solidFill>
                            <a:srgbClr val="4D4D4D"/>
                          </a:solidFill>
                          <a:effectLst/>
                          <a:latin typeface="Arial" charset="0"/>
                        </a:rPr>
                        <a:t> </a:t>
                      </a:r>
                      <a:r>
                        <a:rPr kumimoji="0" lang="en-US" sz="2000" b="1" i="0" u="none" strike="noStrike" cap="none" normalizeH="0" baseline="0" dirty="0" err="1" smtClean="0">
                          <a:ln>
                            <a:noFill/>
                          </a:ln>
                          <a:solidFill>
                            <a:srgbClr val="4D4D4D"/>
                          </a:solidFill>
                          <a:effectLst/>
                          <a:latin typeface="Arial" charset="0"/>
                        </a:rPr>
                        <a:t>kalyani</a:t>
                      </a:r>
                      <a:r>
                        <a:rPr kumimoji="0" lang="en-US" sz="2000" b="1" i="0" u="none" strike="noStrike" cap="none" normalizeH="0" baseline="0" dirty="0" smtClean="0">
                          <a:ln>
                            <a:noFill/>
                          </a:ln>
                          <a:solidFill>
                            <a:srgbClr val="4D4D4D"/>
                          </a:solidFill>
                          <a:effectLst/>
                          <a:latin typeface="Arial" charset="0"/>
                        </a:rPr>
                        <a:t>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Quality</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Innocence, Wisdom, Chastity, Spontaneity, Memory, Discretion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Reproductive &amp; excretory organs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Diseases</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Aids, Piles, Sexual Diseases </a:t>
                      </a: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r>
              <a:tr h="5318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Region</a:t>
                      </a:r>
                      <a:endParaRPr kumimoji="0" lang="en-US" sz="2000" b="1" i="0" u="none" strike="noStrike" cap="none" normalizeH="0" baseline="0" dirty="0" smtClean="0">
                        <a:ln>
                          <a:noFill/>
                        </a:ln>
                        <a:solidFill>
                          <a:srgbClr val="4D4D4D"/>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Australia (Uluru)</a:t>
                      </a:r>
                      <a:endParaRPr kumimoji="0" lang="en-US" sz="2000" b="1" i="0" u="none" strike="noStrike" cap="none" normalizeH="0" baseline="0" dirty="0" smtClean="0">
                        <a:ln>
                          <a:noFill/>
                        </a:ln>
                        <a:solidFill>
                          <a:srgbClr val="4D4D4D"/>
                        </a:solidFill>
                        <a:effectLst/>
                        <a:latin typeface="Arial" charset="0"/>
                      </a:endParaRPr>
                    </a:p>
                  </a:txBody>
                  <a:tcPr marL="90000" marR="90000" marT="46800" marB="468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195"/>
                      </a:srgbClr>
                    </a:solidFill>
                  </a:tcPr>
                </a:tc>
              </a:tr>
            </a:tbl>
          </a:graphicData>
        </a:graphic>
      </p:graphicFrame>
      <p:pic>
        <p:nvPicPr>
          <p:cNvPr id="60551" name="Picture 135" descr="IMG0055"/>
          <p:cNvPicPr>
            <a:picLocks noChangeAspect="1" noChangeArrowheads="1"/>
          </p:cNvPicPr>
          <p:nvPr/>
        </p:nvPicPr>
        <p:blipFill>
          <a:blip r:embed="rId2"/>
          <a:srcRect l="23439" r="24458"/>
          <a:stretch>
            <a:fillRect/>
          </a:stretch>
        </p:blipFill>
        <p:spPr bwMode="auto">
          <a:xfrm>
            <a:off x="7627938" y="5165725"/>
            <a:ext cx="479425" cy="61277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29732" name="Text Box 137"/>
          <p:cNvSpPr txBox="1">
            <a:spLocks noChangeArrowheads="1"/>
          </p:cNvSpPr>
          <p:nvPr/>
        </p:nvSpPr>
        <p:spPr bwMode="auto">
          <a:xfrm>
            <a:off x="0" y="244475"/>
            <a:ext cx="9144000" cy="579438"/>
          </a:xfrm>
          <a:prstGeom prst="rect">
            <a:avLst/>
          </a:prstGeom>
          <a:solidFill>
            <a:srgbClr val="E25B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1.Mooladhara </a:t>
            </a:r>
            <a:r>
              <a:rPr lang="en-US" altLang="en-US" sz="3200" dirty="0">
                <a:solidFill>
                  <a:schemeClr val="bg1"/>
                </a:solidFill>
                <a:latin typeface="Arial Rounded MT Bold" pitchFamily="34" charset="0"/>
              </a:rPr>
              <a:t>Chakra</a:t>
            </a:r>
          </a:p>
        </p:txBody>
      </p:sp>
    </p:spTree>
    <p:extLst>
      <p:ext uri="{BB962C8B-B14F-4D97-AF65-F5344CB8AC3E}">
        <p14:creationId xmlns:p14="http://schemas.microsoft.com/office/powerpoint/2010/main" val="109302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5318125" y="1325563"/>
            <a:ext cx="1689100" cy="4989512"/>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23" name="Rectangle 4"/>
          <p:cNvSpPr>
            <a:spLocks noChangeArrowheads="1"/>
          </p:cNvSpPr>
          <p:nvPr/>
        </p:nvSpPr>
        <p:spPr bwMode="auto">
          <a:xfrm>
            <a:off x="5159375" y="1258888"/>
            <a:ext cx="3835400" cy="5056187"/>
          </a:xfrm>
          <a:prstGeom prst="rect">
            <a:avLst/>
          </a:prstGeom>
          <a:solidFill>
            <a:srgbClr val="F8F8F8"/>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24"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pic>
        <p:nvPicPr>
          <p:cNvPr id="30725" name="Picture 6" descr="Chakra Chart with labels RGB transpe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25" y="952500"/>
            <a:ext cx="4924425" cy="540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0726" name="Freeform 7"/>
          <p:cNvSpPr>
            <a:spLocks/>
          </p:cNvSpPr>
          <p:nvPr/>
        </p:nvSpPr>
        <p:spPr bwMode="auto">
          <a:xfrm>
            <a:off x="8286750" y="2497138"/>
            <a:ext cx="420688" cy="134937"/>
          </a:xfrm>
          <a:custGeom>
            <a:avLst/>
            <a:gdLst>
              <a:gd name="T0" fmla="*/ 105846689 w 265"/>
              <a:gd name="T1" fmla="*/ 0 h 85"/>
              <a:gd name="T2" fmla="*/ 211693378 w 265"/>
              <a:gd name="T3" fmla="*/ 15120882 h 85"/>
              <a:gd name="T4" fmla="*/ 279738440 w 265"/>
              <a:gd name="T5" fmla="*/ 35282056 h 85"/>
              <a:gd name="T6" fmla="*/ 340222234 w 265"/>
              <a:gd name="T7" fmla="*/ 60483529 h 85"/>
              <a:gd name="T8" fmla="*/ 395665712 w 265"/>
              <a:gd name="T9" fmla="*/ 78123757 h 85"/>
              <a:gd name="T10" fmla="*/ 458668970 w 265"/>
              <a:gd name="T11" fmla="*/ 83164049 h 85"/>
              <a:gd name="T12" fmla="*/ 529233396 w 265"/>
              <a:gd name="T13" fmla="*/ 93244633 h 85"/>
              <a:gd name="T14" fmla="*/ 567036561 w 265"/>
              <a:gd name="T15" fmla="*/ 93244633 h 85"/>
              <a:gd name="T16" fmla="*/ 635080036 w 265"/>
              <a:gd name="T17" fmla="*/ 103325217 h 85"/>
              <a:gd name="T18" fmla="*/ 667842885 w 265"/>
              <a:gd name="T19" fmla="*/ 103325217 h 85"/>
              <a:gd name="T20" fmla="*/ 657762252 w 265"/>
              <a:gd name="T21" fmla="*/ 138607286 h 85"/>
              <a:gd name="T22" fmla="*/ 647681620 w 265"/>
              <a:gd name="T23" fmla="*/ 166329686 h 85"/>
              <a:gd name="T24" fmla="*/ 622480039 w 265"/>
              <a:gd name="T25" fmla="*/ 189010206 h 85"/>
              <a:gd name="T26" fmla="*/ 589717190 w 265"/>
              <a:gd name="T27" fmla="*/ 209171424 h 85"/>
              <a:gd name="T28" fmla="*/ 546875297 w 265"/>
              <a:gd name="T29" fmla="*/ 214211716 h 85"/>
              <a:gd name="T30" fmla="*/ 519152764 w 265"/>
              <a:gd name="T31" fmla="*/ 214211716 h 85"/>
              <a:gd name="T32" fmla="*/ 491431819 w 265"/>
              <a:gd name="T33" fmla="*/ 214211716 h 85"/>
              <a:gd name="T34" fmla="*/ 458668970 w 265"/>
              <a:gd name="T35" fmla="*/ 199090790 h 85"/>
              <a:gd name="T36" fmla="*/ 423386757 w 265"/>
              <a:gd name="T37" fmla="*/ 194050498 h 85"/>
              <a:gd name="T38" fmla="*/ 393144760 w 265"/>
              <a:gd name="T39" fmla="*/ 189010206 h 85"/>
              <a:gd name="T40" fmla="*/ 350302867 w 265"/>
              <a:gd name="T41" fmla="*/ 204131082 h 85"/>
              <a:gd name="T42" fmla="*/ 299899705 w 265"/>
              <a:gd name="T43" fmla="*/ 211692364 h 85"/>
              <a:gd name="T44" fmla="*/ 262096540 w 265"/>
              <a:gd name="T45" fmla="*/ 211692364 h 85"/>
              <a:gd name="T46" fmla="*/ 224294962 w 265"/>
              <a:gd name="T47" fmla="*/ 211692364 h 85"/>
              <a:gd name="T48" fmla="*/ 196572380 w 265"/>
              <a:gd name="T49" fmla="*/ 211692364 h 85"/>
              <a:gd name="T50" fmla="*/ 151209535 w 265"/>
              <a:gd name="T51" fmla="*/ 211692364 h 85"/>
              <a:gd name="T52" fmla="*/ 93246668 w 265"/>
              <a:gd name="T53" fmla="*/ 211692364 h 85"/>
              <a:gd name="T54" fmla="*/ 63004771 w 265"/>
              <a:gd name="T55" fmla="*/ 201611730 h 85"/>
              <a:gd name="T56" fmla="*/ 35282226 w 265"/>
              <a:gd name="T57" fmla="*/ 181450562 h 85"/>
              <a:gd name="T58" fmla="*/ 2520953 w 265"/>
              <a:gd name="T59" fmla="*/ 133566994 h 85"/>
              <a:gd name="T60" fmla="*/ 0 w 265"/>
              <a:gd name="T61" fmla="*/ 93244633 h 85"/>
              <a:gd name="T62" fmla="*/ 2520953 w 265"/>
              <a:gd name="T63" fmla="*/ 42841701 h 85"/>
              <a:gd name="T64" fmla="*/ 2520953 w 265"/>
              <a:gd name="T65" fmla="*/ 20161174 h 85"/>
              <a:gd name="T66" fmla="*/ 22682223 w 265"/>
              <a:gd name="T67" fmla="*/ 12599939 h 85"/>
              <a:gd name="T68" fmla="*/ 37803177 w 265"/>
              <a:gd name="T69" fmla="*/ 0 h 85"/>
              <a:gd name="T70" fmla="*/ 65524135 w 265"/>
              <a:gd name="T71" fmla="*/ 0 h 85"/>
              <a:gd name="T72" fmla="*/ 126007954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grpSp>
        <p:nvGrpSpPr>
          <p:cNvPr id="30727" name="Group 8"/>
          <p:cNvGrpSpPr>
            <a:grpSpLocks/>
          </p:cNvGrpSpPr>
          <p:nvPr/>
        </p:nvGrpSpPr>
        <p:grpSpPr bwMode="auto">
          <a:xfrm>
            <a:off x="7270750" y="5324475"/>
            <a:ext cx="446088" cy="341313"/>
            <a:chOff x="4580" y="3354"/>
            <a:chExt cx="281" cy="215"/>
          </a:xfrm>
        </p:grpSpPr>
        <p:sp>
          <p:nvSpPr>
            <p:cNvPr id="30802" name="Oval 9"/>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3" name="Oval 10"/>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4" name="Oval 11"/>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5" name="Oval 12"/>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6" name="Oval 13"/>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0728" name="Group 14"/>
          <p:cNvGrpSpPr>
            <a:grpSpLocks/>
          </p:cNvGrpSpPr>
          <p:nvPr/>
        </p:nvGrpSpPr>
        <p:grpSpPr bwMode="auto">
          <a:xfrm flipH="1">
            <a:off x="8054975" y="5330825"/>
            <a:ext cx="446088" cy="341313"/>
            <a:chOff x="4580" y="3354"/>
            <a:chExt cx="281" cy="215"/>
          </a:xfrm>
        </p:grpSpPr>
        <p:sp>
          <p:nvSpPr>
            <p:cNvPr id="30797" name="Oval 15"/>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8" name="Oval 16"/>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9" name="Oval 17"/>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0" name="Oval 18"/>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801" name="Oval 19"/>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0729" name="Group 20"/>
          <p:cNvGrpSpPr>
            <a:grpSpLocks/>
          </p:cNvGrpSpPr>
          <p:nvPr/>
        </p:nvGrpSpPr>
        <p:grpSpPr bwMode="auto">
          <a:xfrm>
            <a:off x="6657975" y="1849438"/>
            <a:ext cx="2481263" cy="3994150"/>
            <a:chOff x="4194" y="1165"/>
            <a:chExt cx="1563" cy="2516"/>
          </a:xfrm>
        </p:grpSpPr>
        <p:grpSp>
          <p:nvGrpSpPr>
            <p:cNvPr id="30769" name="Group 21"/>
            <p:cNvGrpSpPr>
              <a:grpSpLocks/>
            </p:cNvGrpSpPr>
            <p:nvPr/>
          </p:nvGrpSpPr>
          <p:grpSpPr bwMode="auto">
            <a:xfrm>
              <a:off x="4194" y="1190"/>
              <a:ext cx="1563" cy="2491"/>
              <a:chOff x="4194" y="1190"/>
              <a:chExt cx="1563" cy="2491"/>
            </a:xfrm>
          </p:grpSpPr>
          <p:pic>
            <p:nvPicPr>
              <p:cNvPr id="30772" name="Picture 22" descr="SwadisthanaChakraChartjpeg-96Kb"/>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3" name="Group 23"/>
              <p:cNvGrpSpPr>
                <a:grpSpLocks/>
              </p:cNvGrpSpPr>
              <p:nvPr/>
            </p:nvGrpSpPr>
            <p:grpSpPr bwMode="auto">
              <a:xfrm>
                <a:off x="4394" y="1567"/>
                <a:ext cx="412" cy="508"/>
                <a:chOff x="4394" y="1567"/>
                <a:chExt cx="412" cy="508"/>
              </a:xfrm>
            </p:grpSpPr>
            <p:sp>
              <p:nvSpPr>
                <p:cNvPr id="30792" name="Freeform 24"/>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0793" name="AutoShape 25"/>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4" name="AutoShape 26"/>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5" name="AutoShape 27"/>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6" name="AutoShape 28"/>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0774" name="Group 29"/>
              <p:cNvGrpSpPr>
                <a:grpSpLocks/>
              </p:cNvGrpSpPr>
              <p:nvPr/>
            </p:nvGrpSpPr>
            <p:grpSpPr bwMode="auto">
              <a:xfrm flipH="1">
                <a:off x="5143" y="1574"/>
                <a:ext cx="412" cy="508"/>
                <a:chOff x="4394" y="1567"/>
                <a:chExt cx="412" cy="508"/>
              </a:xfrm>
            </p:grpSpPr>
            <p:sp>
              <p:nvSpPr>
                <p:cNvPr id="30787" name="Freeform 30"/>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0788" name="AutoShape 31"/>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89" name="AutoShape 32"/>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0" name="AutoShape 33"/>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91" name="AutoShape 34"/>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0775" name="Group 35"/>
              <p:cNvGrpSpPr>
                <a:grpSpLocks/>
              </p:cNvGrpSpPr>
              <p:nvPr/>
            </p:nvGrpSpPr>
            <p:grpSpPr bwMode="auto">
              <a:xfrm>
                <a:off x="4580" y="3353"/>
                <a:ext cx="283" cy="221"/>
                <a:chOff x="4580" y="3353"/>
                <a:chExt cx="283" cy="221"/>
              </a:xfrm>
            </p:grpSpPr>
            <p:sp>
              <p:nvSpPr>
                <p:cNvPr id="30782" name="Oval 36"/>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3" name="Oval 37"/>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4" name="Oval 38"/>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5" name="Oval 39"/>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6" name="Oval 40"/>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nvGrpSpPr>
              <p:cNvPr id="30776" name="Group 41"/>
              <p:cNvGrpSpPr>
                <a:grpSpLocks/>
              </p:cNvGrpSpPr>
              <p:nvPr/>
            </p:nvGrpSpPr>
            <p:grpSpPr bwMode="auto">
              <a:xfrm flipH="1">
                <a:off x="5070" y="3356"/>
                <a:ext cx="283" cy="221"/>
                <a:chOff x="4580" y="3353"/>
                <a:chExt cx="283" cy="221"/>
              </a:xfrm>
            </p:grpSpPr>
            <p:sp>
              <p:nvSpPr>
                <p:cNvPr id="30777" name="Oval 42"/>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78" name="Oval 43"/>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79" name="Oval 44"/>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0" name="Oval 45"/>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81" name="Oval 46"/>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sp>
          <p:nvSpPr>
            <p:cNvPr id="30770" name="Text Box 47"/>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Hands</a:t>
              </a:r>
            </a:p>
          </p:txBody>
        </p:sp>
        <p:sp>
          <p:nvSpPr>
            <p:cNvPr id="30771" name="Text Box 48"/>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Feet</a:t>
              </a:r>
            </a:p>
          </p:txBody>
        </p:sp>
      </p:grpSp>
      <p:grpSp>
        <p:nvGrpSpPr>
          <p:cNvPr id="30730" name="Group 84"/>
          <p:cNvGrpSpPr>
            <a:grpSpLocks/>
          </p:cNvGrpSpPr>
          <p:nvPr/>
        </p:nvGrpSpPr>
        <p:grpSpPr bwMode="auto">
          <a:xfrm>
            <a:off x="5176838" y="1630363"/>
            <a:ext cx="2092325" cy="5132387"/>
            <a:chOff x="3261" y="1027"/>
            <a:chExt cx="1318" cy="3233"/>
          </a:xfrm>
        </p:grpSpPr>
        <p:grpSp>
          <p:nvGrpSpPr>
            <p:cNvPr id="30758" name="Group 83"/>
            <p:cNvGrpSpPr>
              <a:grpSpLocks/>
            </p:cNvGrpSpPr>
            <p:nvPr/>
          </p:nvGrpSpPr>
          <p:grpSpPr bwMode="auto">
            <a:xfrm>
              <a:off x="3261" y="1027"/>
              <a:ext cx="1318" cy="3233"/>
              <a:chOff x="3261" y="1027"/>
              <a:chExt cx="1318" cy="3233"/>
            </a:xfrm>
          </p:grpSpPr>
          <p:grpSp>
            <p:nvGrpSpPr>
              <p:cNvPr id="30760" name="Group 82"/>
              <p:cNvGrpSpPr>
                <a:grpSpLocks/>
              </p:cNvGrpSpPr>
              <p:nvPr/>
            </p:nvGrpSpPr>
            <p:grpSpPr bwMode="auto">
              <a:xfrm>
                <a:off x="3261" y="1027"/>
                <a:ext cx="1318" cy="3233"/>
                <a:chOff x="3261" y="1027"/>
                <a:chExt cx="1318" cy="3233"/>
              </a:xfrm>
            </p:grpSpPr>
            <p:grpSp>
              <p:nvGrpSpPr>
                <p:cNvPr id="30762" name="Group 81"/>
                <p:cNvGrpSpPr>
                  <a:grpSpLocks/>
                </p:cNvGrpSpPr>
                <p:nvPr/>
              </p:nvGrpSpPr>
              <p:grpSpPr bwMode="auto">
                <a:xfrm>
                  <a:off x="3261" y="1027"/>
                  <a:ext cx="1245" cy="3233"/>
                  <a:chOff x="3261" y="1027"/>
                  <a:chExt cx="1245" cy="3233"/>
                </a:xfrm>
              </p:grpSpPr>
              <p:grpSp>
                <p:nvGrpSpPr>
                  <p:cNvPr id="30764" name="Group 80"/>
                  <p:cNvGrpSpPr>
                    <a:grpSpLocks/>
                  </p:cNvGrpSpPr>
                  <p:nvPr/>
                </p:nvGrpSpPr>
                <p:grpSpPr bwMode="auto">
                  <a:xfrm>
                    <a:off x="3351" y="1027"/>
                    <a:ext cx="969" cy="3233"/>
                    <a:chOff x="3351" y="1027"/>
                    <a:chExt cx="969" cy="3233"/>
                  </a:xfrm>
                </p:grpSpPr>
                <p:pic>
                  <p:nvPicPr>
                    <p:cNvPr id="30767" name="Picture 54" descr="SwadisthanaChakraChartjpeg-96Kb"/>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51" y="1027"/>
                      <a:ext cx="969" cy="3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8" name="Freeform 55"/>
                    <p:cNvSpPr>
                      <a:spLocks/>
                    </p:cNvSpPr>
                    <p:nvPr/>
                  </p:nvSpPr>
                  <p:spPr bwMode="auto">
                    <a:xfrm>
                      <a:off x="3462" y="3302"/>
                      <a:ext cx="287" cy="392"/>
                    </a:xfrm>
                    <a:custGeom>
                      <a:avLst/>
                      <a:gdLst>
                        <a:gd name="T0" fmla="*/ 76 w 272"/>
                        <a:gd name="T1" fmla="*/ 6 h 366"/>
                        <a:gd name="T2" fmla="*/ 149 w 272"/>
                        <a:gd name="T3" fmla="*/ 0 h 366"/>
                        <a:gd name="T4" fmla="*/ 178 w 272"/>
                        <a:gd name="T5" fmla="*/ 0 h 366"/>
                        <a:gd name="T6" fmla="*/ 204 w 272"/>
                        <a:gd name="T7" fmla="*/ 4 h 366"/>
                        <a:gd name="T8" fmla="*/ 218 w 272"/>
                        <a:gd name="T9" fmla="*/ 10 h 366"/>
                        <a:gd name="T10" fmla="*/ 241 w 272"/>
                        <a:gd name="T11" fmla="*/ 19 h 366"/>
                        <a:gd name="T12" fmla="*/ 260 w 272"/>
                        <a:gd name="T13" fmla="*/ 34 h 366"/>
                        <a:gd name="T14" fmla="*/ 279 w 272"/>
                        <a:gd name="T15" fmla="*/ 54 h 366"/>
                        <a:gd name="T16" fmla="*/ 247 w 272"/>
                        <a:gd name="T17" fmla="*/ 122 h 366"/>
                        <a:gd name="T18" fmla="*/ 234 w 272"/>
                        <a:gd name="T19" fmla="*/ 119 h 366"/>
                        <a:gd name="T20" fmla="*/ 224 w 272"/>
                        <a:gd name="T21" fmla="*/ 131 h 366"/>
                        <a:gd name="T22" fmla="*/ 217 w 272"/>
                        <a:gd name="T23" fmla="*/ 133 h 366"/>
                        <a:gd name="T24" fmla="*/ 208 w 272"/>
                        <a:gd name="T25" fmla="*/ 145 h 366"/>
                        <a:gd name="T26" fmla="*/ 194 w 272"/>
                        <a:gd name="T27" fmla="*/ 156 h 366"/>
                        <a:gd name="T28" fmla="*/ 180 w 272"/>
                        <a:gd name="T29" fmla="*/ 154 h 366"/>
                        <a:gd name="T30" fmla="*/ 174 w 272"/>
                        <a:gd name="T31" fmla="*/ 150 h 366"/>
                        <a:gd name="T32" fmla="*/ 160 w 272"/>
                        <a:gd name="T33" fmla="*/ 151 h 366"/>
                        <a:gd name="T34" fmla="*/ 156 w 272"/>
                        <a:gd name="T35" fmla="*/ 154 h 366"/>
                        <a:gd name="T36" fmla="*/ 145 w 272"/>
                        <a:gd name="T37" fmla="*/ 159 h 366"/>
                        <a:gd name="T38" fmla="*/ 133 w 272"/>
                        <a:gd name="T39" fmla="*/ 186 h 366"/>
                        <a:gd name="T40" fmla="*/ 135 w 272"/>
                        <a:gd name="T41" fmla="*/ 166 h 366"/>
                        <a:gd name="T42" fmla="*/ 122 w 272"/>
                        <a:gd name="T43" fmla="*/ 209 h 366"/>
                        <a:gd name="T44" fmla="*/ 118 w 272"/>
                        <a:gd name="T45" fmla="*/ 244 h 366"/>
                        <a:gd name="T46" fmla="*/ 119 w 272"/>
                        <a:gd name="T47" fmla="*/ 276 h 366"/>
                        <a:gd name="T48" fmla="*/ 129 w 272"/>
                        <a:gd name="T49" fmla="*/ 346 h 366"/>
                        <a:gd name="T50" fmla="*/ 148 w 272"/>
                        <a:gd name="T51" fmla="*/ 370 h 366"/>
                        <a:gd name="T52" fmla="*/ 160 w 272"/>
                        <a:gd name="T53" fmla="*/ 378 h 366"/>
                        <a:gd name="T54" fmla="*/ 167 w 272"/>
                        <a:gd name="T55" fmla="*/ 405 h 366"/>
                        <a:gd name="T56" fmla="*/ 150 w 272"/>
                        <a:gd name="T57" fmla="*/ 418 h 366"/>
                        <a:gd name="T58" fmla="*/ 116 w 272"/>
                        <a:gd name="T59" fmla="*/ 401 h 366"/>
                        <a:gd name="T60" fmla="*/ 88 w 272"/>
                        <a:gd name="T61" fmla="*/ 382 h 366"/>
                        <a:gd name="T62" fmla="*/ 68 w 272"/>
                        <a:gd name="T63" fmla="*/ 358 h 366"/>
                        <a:gd name="T64" fmla="*/ 39 w 272"/>
                        <a:gd name="T65" fmla="*/ 323 h 366"/>
                        <a:gd name="T66" fmla="*/ 23 w 272"/>
                        <a:gd name="T67" fmla="*/ 301 h 366"/>
                        <a:gd name="T68" fmla="*/ 14 w 272"/>
                        <a:gd name="T69" fmla="*/ 280 h 366"/>
                        <a:gd name="T70" fmla="*/ 5 w 272"/>
                        <a:gd name="T71" fmla="*/ 256 h 366"/>
                        <a:gd name="T72" fmla="*/ 2 w 272"/>
                        <a:gd name="T73" fmla="*/ 241 h 366"/>
                        <a:gd name="T74" fmla="*/ 0 w 272"/>
                        <a:gd name="T75" fmla="*/ 226 h 366"/>
                        <a:gd name="T76" fmla="*/ 0 w 272"/>
                        <a:gd name="T77" fmla="*/ 208 h 366"/>
                        <a:gd name="T78" fmla="*/ 5 w 272"/>
                        <a:gd name="T79" fmla="*/ 171 h 366"/>
                        <a:gd name="T80" fmla="*/ 12 w 272"/>
                        <a:gd name="T81" fmla="*/ 134 h 366"/>
                        <a:gd name="T82" fmla="*/ 27 w 272"/>
                        <a:gd name="T83" fmla="*/ 102 h 366"/>
                        <a:gd name="T84" fmla="*/ 33 w 272"/>
                        <a:gd name="T85" fmla="*/ 93 h 366"/>
                        <a:gd name="T86" fmla="*/ 46 w 272"/>
                        <a:gd name="T87" fmla="*/ 70 h 366"/>
                        <a:gd name="T88" fmla="*/ 66 w 272"/>
                        <a:gd name="T89" fmla="*/ 61 h 366"/>
                        <a:gd name="T90" fmla="*/ 95 w 272"/>
                        <a:gd name="T91" fmla="*/ 60 h 366"/>
                        <a:gd name="T92" fmla="*/ 117 w 272"/>
                        <a:gd name="T93" fmla="*/ 55 h 366"/>
                        <a:gd name="T94" fmla="*/ 76 w 272"/>
                        <a:gd name="T95" fmla="*/ 31 h 366"/>
                        <a:gd name="T96" fmla="*/ 70 w 272"/>
                        <a:gd name="T97" fmla="*/ 22 h 366"/>
                        <a:gd name="T98" fmla="*/ 76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30765" name="Freeform 56"/>
                  <p:cNvSpPr>
                    <a:spLocks/>
                  </p:cNvSpPr>
                  <p:nvPr/>
                </p:nvSpPr>
                <p:spPr bwMode="auto">
                  <a:xfrm>
                    <a:off x="3261" y="2980"/>
                    <a:ext cx="230" cy="707"/>
                  </a:xfrm>
                  <a:custGeom>
                    <a:avLst/>
                    <a:gdLst>
                      <a:gd name="T0" fmla="*/ 124 w 223"/>
                      <a:gd name="T1" fmla="*/ 515 h 699"/>
                      <a:gd name="T2" fmla="*/ 222 w 223"/>
                      <a:gd name="T3" fmla="*/ 290 h 699"/>
                      <a:gd name="T4" fmla="*/ 237 w 223"/>
                      <a:gd name="T5" fmla="*/ 0 h 699"/>
                      <a:gd name="T6" fmla="*/ 41 w 223"/>
                      <a:gd name="T7" fmla="*/ 165 h 699"/>
                      <a:gd name="T8" fmla="*/ 0 w 223"/>
                      <a:gd name="T9" fmla="*/ 715 h 699"/>
                      <a:gd name="T10" fmla="*/ 143 w 223"/>
                      <a:gd name="T11" fmla="*/ 680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US"/>
                  </a:p>
                </p:txBody>
              </p:sp>
              <p:sp>
                <p:nvSpPr>
                  <p:cNvPr id="30766" name="Freeform 57"/>
                  <p:cNvSpPr>
                    <a:spLocks/>
                  </p:cNvSpPr>
                  <p:nvPr/>
                </p:nvSpPr>
                <p:spPr bwMode="auto">
                  <a:xfrm>
                    <a:off x="4143" y="3279"/>
                    <a:ext cx="363" cy="574"/>
                  </a:xfrm>
                  <a:custGeom>
                    <a:avLst/>
                    <a:gdLst>
                      <a:gd name="T0" fmla="*/ 326 w 352"/>
                      <a:gd name="T1" fmla="*/ 430 h 568"/>
                      <a:gd name="T2" fmla="*/ 349 w 352"/>
                      <a:gd name="T3" fmla="*/ 235 h 568"/>
                      <a:gd name="T4" fmla="*/ 374 w 352"/>
                      <a:gd name="T5" fmla="*/ 0 h 568"/>
                      <a:gd name="T6" fmla="*/ 66 w 352"/>
                      <a:gd name="T7" fmla="*/ 133 h 568"/>
                      <a:gd name="T8" fmla="*/ 0 w 352"/>
                      <a:gd name="T9" fmla="*/ 580 h 568"/>
                      <a:gd name="T10" fmla="*/ 227 w 352"/>
                      <a:gd name="T11" fmla="*/ 552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US"/>
                  </a:p>
                </p:txBody>
              </p:sp>
            </p:grpSp>
            <p:sp>
              <p:nvSpPr>
                <p:cNvPr id="30763" name="Oval 58"/>
                <p:cNvSpPr>
                  <a:spLocks noChangeArrowheads="1"/>
                </p:cNvSpPr>
                <p:nvPr/>
              </p:nvSpPr>
              <p:spPr bwMode="auto">
                <a:xfrm>
                  <a:off x="4238" y="3413"/>
                  <a:ext cx="341" cy="392"/>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sp>
            <p:nvSpPr>
              <p:cNvPr id="30761" name="Freeform 59"/>
              <p:cNvSpPr>
                <a:spLocks/>
              </p:cNvSpPr>
              <p:nvPr/>
            </p:nvSpPr>
            <p:spPr bwMode="auto">
              <a:xfrm>
                <a:off x="3322" y="1057"/>
                <a:ext cx="942" cy="2936"/>
              </a:xfrm>
              <a:custGeom>
                <a:avLst/>
                <a:gdLst>
                  <a:gd name="T0" fmla="*/ 224 w 913"/>
                  <a:gd name="T1" fmla="*/ 71 h 2903"/>
                  <a:gd name="T2" fmla="*/ 257 w 913"/>
                  <a:gd name="T3" fmla="*/ 52 h 2903"/>
                  <a:gd name="T4" fmla="*/ 379 w 913"/>
                  <a:gd name="T5" fmla="*/ 8 h 2903"/>
                  <a:gd name="T6" fmla="*/ 670 w 913"/>
                  <a:gd name="T7" fmla="*/ 19 h 2903"/>
                  <a:gd name="T8" fmla="*/ 804 w 913"/>
                  <a:gd name="T9" fmla="*/ 125 h 2903"/>
                  <a:gd name="T10" fmla="*/ 866 w 913"/>
                  <a:gd name="T11" fmla="*/ 236 h 2903"/>
                  <a:gd name="T12" fmla="*/ 885 w 913"/>
                  <a:gd name="T13" fmla="*/ 309 h 2903"/>
                  <a:gd name="T14" fmla="*/ 906 w 913"/>
                  <a:gd name="T15" fmla="*/ 377 h 2903"/>
                  <a:gd name="T16" fmla="*/ 964 w 913"/>
                  <a:gd name="T17" fmla="*/ 467 h 2903"/>
                  <a:gd name="T18" fmla="*/ 956 w 913"/>
                  <a:gd name="T19" fmla="*/ 511 h 2903"/>
                  <a:gd name="T20" fmla="*/ 918 w 913"/>
                  <a:gd name="T21" fmla="*/ 515 h 2903"/>
                  <a:gd name="T22" fmla="*/ 906 w 913"/>
                  <a:gd name="T23" fmla="*/ 565 h 2903"/>
                  <a:gd name="T24" fmla="*/ 906 w 913"/>
                  <a:gd name="T25" fmla="*/ 640 h 2903"/>
                  <a:gd name="T26" fmla="*/ 914 w 913"/>
                  <a:gd name="T27" fmla="*/ 699 h 2903"/>
                  <a:gd name="T28" fmla="*/ 881 w 913"/>
                  <a:gd name="T29" fmla="*/ 753 h 2903"/>
                  <a:gd name="T30" fmla="*/ 776 w 913"/>
                  <a:gd name="T31" fmla="*/ 767 h 2903"/>
                  <a:gd name="T32" fmla="*/ 739 w 913"/>
                  <a:gd name="T33" fmla="*/ 801 h 2903"/>
                  <a:gd name="T34" fmla="*/ 702 w 913"/>
                  <a:gd name="T35" fmla="*/ 884 h 2903"/>
                  <a:gd name="T36" fmla="*/ 779 w 913"/>
                  <a:gd name="T37" fmla="*/ 1009 h 2903"/>
                  <a:gd name="T38" fmla="*/ 890 w 913"/>
                  <a:gd name="T39" fmla="*/ 1143 h 2903"/>
                  <a:gd name="T40" fmla="*/ 928 w 913"/>
                  <a:gd name="T41" fmla="*/ 1284 h 2903"/>
                  <a:gd name="T42" fmla="*/ 935 w 913"/>
                  <a:gd name="T43" fmla="*/ 1453 h 2903"/>
                  <a:gd name="T44" fmla="*/ 918 w 913"/>
                  <a:gd name="T45" fmla="*/ 1493 h 2903"/>
                  <a:gd name="T46" fmla="*/ 960 w 913"/>
                  <a:gd name="T47" fmla="*/ 1633 h 2903"/>
                  <a:gd name="T48" fmla="*/ 964 w 913"/>
                  <a:gd name="T49" fmla="*/ 1842 h 2903"/>
                  <a:gd name="T50" fmla="*/ 951 w 913"/>
                  <a:gd name="T51" fmla="*/ 1932 h 2903"/>
                  <a:gd name="T52" fmla="*/ 943 w 913"/>
                  <a:gd name="T53" fmla="*/ 2188 h 2903"/>
                  <a:gd name="T54" fmla="*/ 923 w 913"/>
                  <a:gd name="T55" fmla="*/ 2333 h 2903"/>
                  <a:gd name="T56" fmla="*/ 910 w 913"/>
                  <a:gd name="T57" fmla="*/ 2498 h 2903"/>
                  <a:gd name="T58" fmla="*/ 903 w 913"/>
                  <a:gd name="T59" fmla="*/ 2514 h 2903"/>
                  <a:gd name="T60" fmla="*/ 849 w 913"/>
                  <a:gd name="T61" fmla="*/ 2615 h 2903"/>
                  <a:gd name="T62" fmla="*/ 837 w 913"/>
                  <a:gd name="T63" fmla="*/ 2828 h 2903"/>
                  <a:gd name="T64" fmla="*/ 841 w 913"/>
                  <a:gd name="T65" fmla="*/ 2957 h 2903"/>
                  <a:gd name="T66" fmla="*/ 714 w 913"/>
                  <a:gd name="T67" fmla="*/ 2899 h 2903"/>
                  <a:gd name="T68" fmla="*/ 596 w 913"/>
                  <a:gd name="T69" fmla="*/ 2690 h 2903"/>
                  <a:gd name="T70" fmla="*/ 399 w 913"/>
                  <a:gd name="T71" fmla="*/ 2698 h 2903"/>
                  <a:gd name="T72" fmla="*/ 293 w 913"/>
                  <a:gd name="T73" fmla="*/ 2718 h 2903"/>
                  <a:gd name="T74" fmla="*/ 253 w 913"/>
                  <a:gd name="T75" fmla="*/ 2840 h 2903"/>
                  <a:gd name="T76" fmla="*/ 130 w 913"/>
                  <a:gd name="T77" fmla="*/ 2761 h 2903"/>
                  <a:gd name="T78" fmla="*/ 93 w 913"/>
                  <a:gd name="T79" fmla="*/ 2679 h 2903"/>
                  <a:gd name="T80" fmla="*/ 47 w 913"/>
                  <a:gd name="T81" fmla="*/ 2466 h 2903"/>
                  <a:gd name="T82" fmla="*/ 76 w 913"/>
                  <a:gd name="T83" fmla="*/ 2314 h 2903"/>
                  <a:gd name="T84" fmla="*/ 155 w 913"/>
                  <a:gd name="T85" fmla="*/ 2171 h 2903"/>
                  <a:gd name="T86" fmla="*/ 170 w 913"/>
                  <a:gd name="T87" fmla="*/ 1979 h 2903"/>
                  <a:gd name="T88" fmla="*/ 122 w 913"/>
                  <a:gd name="T89" fmla="*/ 1827 h 2903"/>
                  <a:gd name="T90" fmla="*/ 80 w 913"/>
                  <a:gd name="T91" fmla="*/ 1614 h 2903"/>
                  <a:gd name="T92" fmla="*/ 20 w 913"/>
                  <a:gd name="T93" fmla="*/ 1457 h 2903"/>
                  <a:gd name="T94" fmla="*/ 3 w 913"/>
                  <a:gd name="T95" fmla="*/ 1257 h 2903"/>
                  <a:gd name="T96" fmla="*/ 36 w 913"/>
                  <a:gd name="T97" fmla="*/ 1095 h 2903"/>
                  <a:gd name="T98" fmla="*/ 195 w 913"/>
                  <a:gd name="T99" fmla="*/ 832 h 2903"/>
                  <a:gd name="T100" fmla="*/ 253 w 913"/>
                  <a:gd name="T101" fmla="*/ 651 h 2903"/>
                  <a:gd name="T102" fmla="*/ 170 w 913"/>
                  <a:gd name="T103" fmla="*/ 515 h 2903"/>
                  <a:gd name="T104" fmla="*/ 109 w 913"/>
                  <a:gd name="T105" fmla="*/ 267 h 2903"/>
                  <a:gd name="T106" fmla="*/ 178 w 913"/>
                  <a:gd name="T107" fmla="*/ 117 h 2903"/>
                  <a:gd name="T108" fmla="*/ 224 w 913"/>
                  <a:gd name="T109" fmla="*/ 71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59" name="Freeform 60"/>
            <p:cNvSpPr>
              <a:spLocks/>
            </p:cNvSpPr>
            <p:nvPr/>
          </p:nvSpPr>
          <p:spPr bwMode="auto">
            <a:xfrm>
              <a:off x="3508" y="1123"/>
              <a:ext cx="628" cy="625"/>
            </a:xfrm>
            <a:custGeom>
              <a:avLst/>
              <a:gdLst>
                <a:gd name="T0" fmla="*/ 156 w 609"/>
                <a:gd name="T1" fmla="*/ 30 h 603"/>
                <a:gd name="T2" fmla="*/ 236 w 609"/>
                <a:gd name="T3" fmla="*/ 6 h 603"/>
                <a:gd name="T4" fmla="*/ 307 w 609"/>
                <a:gd name="T5" fmla="*/ 0 h 603"/>
                <a:gd name="T6" fmla="*/ 371 w 609"/>
                <a:gd name="T7" fmla="*/ 6 h 603"/>
                <a:gd name="T8" fmla="*/ 440 w 609"/>
                <a:gd name="T9" fmla="*/ 30 h 603"/>
                <a:gd name="T10" fmla="*/ 502 w 609"/>
                <a:gd name="T11" fmla="*/ 60 h 603"/>
                <a:gd name="T12" fmla="*/ 550 w 609"/>
                <a:gd name="T13" fmla="*/ 98 h 603"/>
                <a:gd name="T14" fmla="*/ 579 w 609"/>
                <a:gd name="T15" fmla="*/ 140 h 603"/>
                <a:gd name="T16" fmla="*/ 591 w 609"/>
                <a:gd name="T17" fmla="*/ 170 h 603"/>
                <a:gd name="T18" fmla="*/ 606 w 609"/>
                <a:gd name="T19" fmla="*/ 212 h 603"/>
                <a:gd name="T20" fmla="*/ 603 w 609"/>
                <a:gd name="T21" fmla="*/ 266 h 603"/>
                <a:gd name="T22" fmla="*/ 608 w 609"/>
                <a:gd name="T23" fmla="*/ 279 h 603"/>
                <a:gd name="T24" fmla="*/ 635 w 609"/>
                <a:gd name="T25" fmla="*/ 320 h 603"/>
                <a:gd name="T26" fmla="*/ 642 w 609"/>
                <a:gd name="T27" fmla="*/ 356 h 603"/>
                <a:gd name="T28" fmla="*/ 635 w 609"/>
                <a:gd name="T29" fmla="*/ 378 h 603"/>
                <a:gd name="T30" fmla="*/ 627 w 609"/>
                <a:gd name="T31" fmla="*/ 391 h 603"/>
                <a:gd name="T32" fmla="*/ 627 w 609"/>
                <a:gd name="T33" fmla="*/ 410 h 603"/>
                <a:gd name="T34" fmla="*/ 646 w 609"/>
                <a:gd name="T35" fmla="*/ 425 h 603"/>
                <a:gd name="T36" fmla="*/ 641 w 609"/>
                <a:gd name="T37" fmla="*/ 511 h 603"/>
                <a:gd name="T38" fmla="*/ 640 w 609"/>
                <a:gd name="T39" fmla="*/ 528 h 603"/>
                <a:gd name="T40" fmla="*/ 638 w 609"/>
                <a:gd name="T41" fmla="*/ 541 h 603"/>
                <a:gd name="T42" fmla="*/ 638 w 609"/>
                <a:gd name="T43" fmla="*/ 553 h 603"/>
                <a:gd name="T44" fmla="*/ 634 w 609"/>
                <a:gd name="T45" fmla="*/ 604 h 603"/>
                <a:gd name="T46" fmla="*/ 626 w 609"/>
                <a:gd name="T47" fmla="*/ 627 h 603"/>
                <a:gd name="T48" fmla="*/ 610 w 609"/>
                <a:gd name="T49" fmla="*/ 645 h 603"/>
                <a:gd name="T50" fmla="*/ 588 w 609"/>
                <a:gd name="T51" fmla="*/ 645 h 603"/>
                <a:gd name="T52" fmla="*/ 552 w 609"/>
                <a:gd name="T53" fmla="*/ 645 h 603"/>
                <a:gd name="T54" fmla="*/ 511 w 609"/>
                <a:gd name="T55" fmla="*/ 645 h 603"/>
                <a:gd name="T56" fmla="*/ 482 w 609"/>
                <a:gd name="T57" fmla="*/ 640 h 603"/>
                <a:gd name="T58" fmla="*/ 449 w 609"/>
                <a:gd name="T59" fmla="*/ 626 h 603"/>
                <a:gd name="T60" fmla="*/ 416 w 609"/>
                <a:gd name="T61" fmla="*/ 598 h 603"/>
                <a:gd name="T62" fmla="*/ 410 w 609"/>
                <a:gd name="T63" fmla="*/ 567 h 603"/>
                <a:gd name="T64" fmla="*/ 412 w 609"/>
                <a:gd name="T65" fmla="*/ 533 h 603"/>
                <a:gd name="T66" fmla="*/ 393 w 609"/>
                <a:gd name="T67" fmla="*/ 511 h 603"/>
                <a:gd name="T68" fmla="*/ 373 w 609"/>
                <a:gd name="T69" fmla="*/ 489 h 603"/>
                <a:gd name="T70" fmla="*/ 332 w 609"/>
                <a:gd name="T71" fmla="*/ 471 h 603"/>
                <a:gd name="T72" fmla="*/ 301 w 609"/>
                <a:gd name="T73" fmla="*/ 465 h 603"/>
                <a:gd name="T74" fmla="*/ 250 w 609"/>
                <a:gd name="T75" fmla="*/ 465 h 603"/>
                <a:gd name="T76" fmla="*/ 227 w 609"/>
                <a:gd name="T77" fmla="*/ 468 h 603"/>
                <a:gd name="T78" fmla="*/ 178 w 609"/>
                <a:gd name="T79" fmla="*/ 478 h 603"/>
                <a:gd name="T80" fmla="*/ 160 w 609"/>
                <a:gd name="T81" fmla="*/ 491 h 603"/>
                <a:gd name="T82" fmla="*/ 124 w 609"/>
                <a:gd name="T83" fmla="*/ 495 h 603"/>
                <a:gd name="T84" fmla="*/ 84 w 609"/>
                <a:gd name="T85" fmla="*/ 450 h 603"/>
                <a:gd name="T86" fmla="*/ 51 w 609"/>
                <a:gd name="T87" fmla="*/ 402 h 603"/>
                <a:gd name="T88" fmla="*/ 28 w 609"/>
                <a:gd name="T89" fmla="*/ 353 h 603"/>
                <a:gd name="T90" fmla="*/ 15 w 609"/>
                <a:gd name="T91" fmla="*/ 324 h 603"/>
                <a:gd name="T92" fmla="*/ 2 w 609"/>
                <a:gd name="T93" fmla="*/ 278 h 603"/>
                <a:gd name="T94" fmla="*/ 4 w 609"/>
                <a:gd name="T95" fmla="*/ 212 h 603"/>
                <a:gd name="T96" fmla="*/ 21 w 609"/>
                <a:gd name="T97" fmla="*/ 154 h 603"/>
                <a:gd name="T98" fmla="*/ 55 w 609"/>
                <a:gd name="T99" fmla="*/ 104 h 603"/>
                <a:gd name="T100" fmla="*/ 93 w 609"/>
                <a:gd name="T101" fmla="*/ 63 h 603"/>
                <a:gd name="T102" fmla="*/ 156 w 609"/>
                <a:gd name="T103" fmla="*/ 30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grpSp>
      <p:sp>
        <p:nvSpPr>
          <p:cNvPr id="30731" name="Oval 62"/>
          <p:cNvSpPr>
            <a:spLocks noChangeArrowheads="1"/>
          </p:cNvSpPr>
          <p:nvPr/>
        </p:nvSpPr>
        <p:spPr bwMode="auto">
          <a:xfrm>
            <a:off x="5651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2" name="Oval 63"/>
          <p:cNvSpPr>
            <a:spLocks noChangeArrowheads="1"/>
          </p:cNvSpPr>
          <p:nvPr/>
        </p:nvSpPr>
        <p:spPr bwMode="auto">
          <a:xfrm>
            <a:off x="5741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3" name="Oval 64"/>
          <p:cNvSpPr>
            <a:spLocks noChangeArrowheads="1"/>
          </p:cNvSpPr>
          <p:nvPr/>
        </p:nvSpPr>
        <p:spPr bwMode="auto">
          <a:xfrm>
            <a:off x="5559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4" name="Oval 65"/>
          <p:cNvSpPr>
            <a:spLocks noChangeArrowheads="1"/>
          </p:cNvSpPr>
          <p:nvPr/>
        </p:nvSpPr>
        <p:spPr bwMode="auto">
          <a:xfrm>
            <a:off x="5822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5" name="Oval 66"/>
          <p:cNvSpPr>
            <a:spLocks noChangeArrowheads="1"/>
          </p:cNvSpPr>
          <p:nvPr/>
        </p:nvSpPr>
        <p:spPr bwMode="auto">
          <a:xfrm>
            <a:off x="5905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6" name="Oval 67"/>
          <p:cNvSpPr>
            <a:spLocks noChangeArrowheads="1"/>
          </p:cNvSpPr>
          <p:nvPr/>
        </p:nvSpPr>
        <p:spPr bwMode="auto">
          <a:xfrm>
            <a:off x="5905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37" name="AutoShape 68"/>
          <p:cNvSpPr>
            <a:spLocks noChangeArrowheads="1"/>
          </p:cNvSpPr>
          <p:nvPr/>
        </p:nvSpPr>
        <p:spPr bwMode="auto">
          <a:xfrm>
            <a:off x="403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38" name="AutoShape 69"/>
          <p:cNvSpPr>
            <a:spLocks noChangeArrowheads="1"/>
          </p:cNvSpPr>
          <p:nvPr/>
        </p:nvSpPr>
        <p:spPr bwMode="auto">
          <a:xfrm>
            <a:off x="358775" y="2797175"/>
            <a:ext cx="17129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39" name="AutoShape 70"/>
          <p:cNvSpPr>
            <a:spLocks noChangeArrowheads="1"/>
          </p:cNvSpPr>
          <p:nvPr/>
        </p:nvSpPr>
        <p:spPr bwMode="auto">
          <a:xfrm>
            <a:off x="2970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40" name="AutoShape 71"/>
          <p:cNvSpPr>
            <a:spLocks noChangeArrowheads="1"/>
          </p:cNvSpPr>
          <p:nvPr/>
        </p:nvSpPr>
        <p:spPr bwMode="auto">
          <a:xfrm>
            <a:off x="3011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41" name="AutoShape 72"/>
          <p:cNvSpPr>
            <a:spLocks noChangeArrowheads="1"/>
          </p:cNvSpPr>
          <p:nvPr/>
        </p:nvSpPr>
        <p:spPr bwMode="auto">
          <a:xfrm>
            <a:off x="2938463" y="4398963"/>
            <a:ext cx="950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42" name="AutoShape 74"/>
          <p:cNvSpPr>
            <a:spLocks noChangeArrowheads="1"/>
          </p:cNvSpPr>
          <p:nvPr/>
        </p:nvSpPr>
        <p:spPr bwMode="auto">
          <a:xfrm>
            <a:off x="2849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43" name="Oval 146"/>
          <p:cNvSpPr>
            <a:spLocks noChangeArrowheads="1"/>
          </p:cNvSpPr>
          <p:nvPr/>
        </p:nvSpPr>
        <p:spPr bwMode="auto">
          <a:xfrm>
            <a:off x="5697538" y="4913313"/>
            <a:ext cx="261937" cy="261937"/>
          </a:xfrm>
          <a:prstGeom prst="ellipse">
            <a:avLst/>
          </a:prstGeom>
          <a:solidFill>
            <a:srgbClr val="F4E302"/>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0744" name="Line 147"/>
          <p:cNvSpPr>
            <a:spLocks noChangeShapeType="1"/>
          </p:cNvSpPr>
          <p:nvPr/>
        </p:nvSpPr>
        <p:spPr bwMode="auto">
          <a:xfrm>
            <a:off x="3981450" y="5080000"/>
            <a:ext cx="1676400" cy="0"/>
          </a:xfrm>
          <a:prstGeom prst="line">
            <a:avLst/>
          </a:prstGeom>
          <a:noFill/>
          <a:ln w="50800" cap="rnd">
            <a:solidFill>
              <a:srgbClr val="F4E30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0745" name="AutoShape 148"/>
          <p:cNvSpPr>
            <a:spLocks noChangeArrowheads="1"/>
          </p:cNvSpPr>
          <p:nvPr/>
        </p:nvSpPr>
        <p:spPr bwMode="auto">
          <a:xfrm>
            <a:off x="2066925" y="6072188"/>
            <a:ext cx="1093788" cy="38893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46" name="Freeform 159"/>
          <p:cNvSpPr>
            <a:spLocks/>
          </p:cNvSpPr>
          <p:nvPr/>
        </p:nvSpPr>
        <p:spPr bwMode="auto">
          <a:xfrm>
            <a:off x="8283575" y="2498725"/>
            <a:ext cx="420688" cy="131763"/>
          </a:xfrm>
          <a:custGeom>
            <a:avLst/>
            <a:gdLst>
              <a:gd name="T0" fmla="*/ 105846689 w 265"/>
              <a:gd name="T1" fmla="*/ 0 h 85"/>
              <a:gd name="T2" fmla="*/ 211693378 w 265"/>
              <a:gd name="T3" fmla="*/ 14417973 h 85"/>
              <a:gd name="T4" fmla="*/ 279738440 w 265"/>
              <a:gd name="T5" fmla="*/ 33641419 h 85"/>
              <a:gd name="T6" fmla="*/ 340222234 w 265"/>
              <a:gd name="T7" fmla="*/ 57671894 h 85"/>
              <a:gd name="T8" fmla="*/ 395665712 w 265"/>
              <a:gd name="T9" fmla="*/ 74492597 h 85"/>
              <a:gd name="T10" fmla="*/ 458668970 w 265"/>
              <a:gd name="T11" fmla="*/ 79298069 h 85"/>
              <a:gd name="T12" fmla="*/ 529233396 w 265"/>
              <a:gd name="T13" fmla="*/ 88910564 h 85"/>
              <a:gd name="T14" fmla="*/ 567036561 w 265"/>
              <a:gd name="T15" fmla="*/ 88910564 h 85"/>
              <a:gd name="T16" fmla="*/ 635080036 w 265"/>
              <a:gd name="T17" fmla="*/ 98521509 h 85"/>
              <a:gd name="T18" fmla="*/ 667842885 w 265"/>
              <a:gd name="T19" fmla="*/ 98521509 h 85"/>
              <a:gd name="T20" fmla="*/ 657762252 w 265"/>
              <a:gd name="T21" fmla="*/ 132162940 h 85"/>
              <a:gd name="T22" fmla="*/ 647681620 w 265"/>
              <a:gd name="T23" fmla="*/ 158596139 h 85"/>
              <a:gd name="T24" fmla="*/ 622480039 w 265"/>
              <a:gd name="T25" fmla="*/ 180222315 h 85"/>
              <a:gd name="T26" fmla="*/ 589717190 w 265"/>
              <a:gd name="T27" fmla="*/ 199447305 h 85"/>
              <a:gd name="T28" fmla="*/ 546875297 w 265"/>
              <a:gd name="T29" fmla="*/ 204252826 h 85"/>
              <a:gd name="T30" fmla="*/ 519152764 w 265"/>
              <a:gd name="T31" fmla="*/ 204252826 h 85"/>
              <a:gd name="T32" fmla="*/ 491431819 w 265"/>
              <a:gd name="T33" fmla="*/ 204252826 h 85"/>
              <a:gd name="T34" fmla="*/ 458668970 w 265"/>
              <a:gd name="T35" fmla="*/ 189834810 h 85"/>
              <a:gd name="T36" fmla="*/ 423386757 w 265"/>
              <a:gd name="T37" fmla="*/ 185029337 h 85"/>
              <a:gd name="T38" fmla="*/ 393144760 w 265"/>
              <a:gd name="T39" fmla="*/ 180222315 h 85"/>
              <a:gd name="T40" fmla="*/ 350302867 w 265"/>
              <a:gd name="T41" fmla="*/ 194640282 h 85"/>
              <a:gd name="T42" fmla="*/ 299899705 w 265"/>
              <a:gd name="T43" fmla="*/ 201850041 h 85"/>
              <a:gd name="T44" fmla="*/ 262096540 w 265"/>
              <a:gd name="T45" fmla="*/ 201850041 h 85"/>
              <a:gd name="T46" fmla="*/ 224294962 w 265"/>
              <a:gd name="T47" fmla="*/ 201850041 h 85"/>
              <a:gd name="T48" fmla="*/ 196572380 w 265"/>
              <a:gd name="T49" fmla="*/ 201850041 h 85"/>
              <a:gd name="T50" fmla="*/ 151209535 w 265"/>
              <a:gd name="T51" fmla="*/ 201850041 h 85"/>
              <a:gd name="T52" fmla="*/ 93246668 w 265"/>
              <a:gd name="T53" fmla="*/ 201850041 h 85"/>
              <a:gd name="T54" fmla="*/ 63004771 w 265"/>
              <a:gd name="T55" fmla="*/ 192237546 h 85"/>
              <a:gd name="T56" fmla="*/ 35282226 w 265"/>
              <a:gd name="T57" fmla="*/ 173014106 h 85"/>
              <a:gd name="T58" fmla="*/ 2520953 w 265"/>
              <a:gd name="T59" fmla="*/ 127357468 h 85"/>
              <a:gd name="T60" fmla="*/ 0 w 265"/>
              <a:gd name="T61" fmla="*/ 88910564 h 85"/>
              <a:gd name="T62" fmla="*/ 2520953 w 265"/>
              <a:gd name="T63" fmla="*/ 40851178 h 85"/>
              <a:gd name="T64" fmla="*/ 2520953 w 265"/>
              <a:gd name="T65" fmla="*/ 19223446 h 85"/>
              <a:gd name="T66" fmla="*/ 22682223 w 265"/>
              <a:gd name="T67" fmla="*/ 12015234 h 85"/>
              <a:gd name="T68" fmla="*/ 37803177 w 265"/>
              <a:gd name="T69" fmla="*/ 0 h 85"/>
              <a:gd name="T70" fmla="*/ 65524135 w 265"/>
              <a:gd name="T71" fmla="*/ 0 h 85"/>
              <a:gd name="T72" fmla="*/ 126007954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rgbClr val="F4E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178"/>
          <p:cNvSpPr>
            <a:spLocks/>
          </p:cNvSpPr>
          <p:nvPr/>
        </p:nvSpPr>
        <p:spPr bwMode="auto">
          <a:xfrm flipH="1">
            <a:off x="7077075" y="2486025"/>
            <a:ext cx="420688" cy="131763"/>
          </a:xfrm>
          <a:custGeom>
            <a:avLst/>
            <a:gdLst>
              <a:gd name="T0" fmla="*/ 105846689 w 265"/>
              <a:gd name="T1" fmla="*/ 0 h 85"/>
              <a:gd name="T2" fmla="*/ 211693378 w 265"/>
              <a:gd name="T3" fmla="*/ 14417973 h 85"/>
              <a:gd name="T4" fmla="*/ 279738440 w 265"/>
              <a:gd name="T5" fmla="*/ 33641419 h 85"/>
              <a:gd name="T6" fmla="*/ 340222234 w 265"/>
              <a:gd name="T7" fmla="*/ 57671894 h 85"/>
              <a:gd name="T8" fmla="*/ 395665712 w 265"/>
              <a:gd name="T9" fmla="*/ 74492597 h 85"/>
              <a:gd name="T10" fmla="*/ 458668970 w 265"/>
              <a:gd name="T11" fmla="*/ 79298069 h 85"/>
              <a:gd name="T12" fmla="*/ 529233396 w 265"/>
              <a:gd name="T13" fmla="*/ 88910564 h 85"/>
              <a:gd name="T14" fmla="*/ 567036561 w 265"/>
              <a:gd name="T15" fmla="*/ 88910564 h 85"/>
              <a:gd name="T16" fmla="*/ 635080036 w 265"/>
              <a:gd name="T17" fmla="*/ 98521509 h 85"/>
              <a:gd name="T18" fmla="*/ 667842885 w 265"/>
              <a:gd name="T19" fmla="*/ 98521509 h 85"/>
              <a:gd name="T20" fmla="*/ 657762252 w 265"/>
              <a:gd name="T21" fmla="*/ 132162940 h 85"/>
              <a:gd name="T22" fmla="*/ 647681620 w 265"/>
              <a:gd name="T23" fmla="*/ 158596139 h 85"/>
              <a:gd name="T24" fmla="*/ 622480039 w 265"/>
              <a:gd name="T25" fmla="*/ 180222315 h 85"/>
              <a:gd name="T26" fmla="*/ 589717190 w 265"/>
              <a:gd name="T27" fmla="*/ 199447305 h 85"/>
              <a:gd name="T28" fmla="*/ 546875297 w 265"/>
              <a:gd name="T29" fmla="*/ 204252826 h 85"/>
              <a:gd name="T30" fmla="*/ 519152764 w 265"/>
              <a:gd name="T31" fmla="*/ 204252826 h 85"/>
              <a:gd name="T32" fmla="*/ 491431819 w 265"/>
              <a:gd name="T33" fmla="*/ 204252826 h 85"/>
              <a:gd name="T34" fmla="*/ 458668970 w 265"/>
              <a:gd name="T35" fmla="*/ 189834810 h 85"/>
              <a:gd name="T36" fmla="*/ 423386757 w 265"/>
              <a:gd name="T37" fmla="*/ 185029337 h 85"/>
              <a:gd name="T38" fmla="*/ 393144760 w 265"/>
              <a:gd name="T39" fmla="*/ 180222315 h 85"/>
              <a:gd name="T40" fmla="*/ 350302867 w 265"/>
              <a:gd name="T41" fmla="*/ 194640282 h 85"/>
              <a:gd name="T42" fmla="*/ 299899705 w 265"/>
              <a:gd name="T43" fmla="*/ 201850041 h 85"/>
              <a:gd name="T44" fmla="*/ 262096540 w 265"/>
              <a:gd name="T45" fmla="*/ 201850041 h 85"/>
              <a:gd name="T46" fmla="*/ 224294962 w 265"/>
              <a:gd name="T47" fmla="*/ 201850041 h 85"/>
              <a:gd name="T48" fmla="*/ 196572380 w 265"/>
              <a:gd name="T49" fmla="*/ 201850041 h 85"/>
              <a:gd name="T50" fmla="*/ 151209535 w 265"/>
              <a:gd name="T51" fmla="*/ 201850041 h 85"/>
              <a:gd name="T52" fmla="*/ 93246668 w 265"/>
              <a:gd name="T53" fmla="*/ 201850041 h 85"/>
              <a:gd name="T54" fmla="*/ 63004771 w 265"/>
              <a:gd name="T55" fmla="*/ 192237546 h 85"/>
              <a:gd name="T56" fmla="*/ 35282226 w 265"/>
              <a:gd name="T57" fmla="*/ 173014106 h 85"/>
              <a:gd name="T58" fmla="*/ 2520953 w 265"/>
              <a:gd name="T59" fmla="*/ 127357468 h 85"/>
              <a:gd name="T60" fmla="*/ 0 w 265"/>
              <a:gd name="T61" fmla="*/ 88910564 h 85"/>
              <a:gd name="T62" fmla="*/ 2520953 w 265"/>
              <a:gd name="T63" fmla="*/ 40851178 h 85"/>
              <a:gd name="T64" fmla="*/ 2520953 w 265"/>
              <a:gd name="T65" fmla="*/ 19223446 h 85"/>
              <a:gd name="T66" fmla="*/ 22682223 w 265"/>
              <a:gd name="T67" fmla="*/ 12015234 h 85"/>
              <a:gd name="T68" fmla="*/ 37803177 w 265"/>
              <a:gd name="T69" fmla="*/ 0 h 85"/>
              <a:gd name="T70" fmla="*/ 65524135 w 265"/>
              <a:gd name="T71" fmla="*/ 0 h 85"/>
              <a:gd name="T72" fmla="*/ 126007954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rgbClr val="F4E30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Oval 181"/>
          <p:cNvSpPr>
            <a:spLocks noChangeArrowheads="1"/>
          </p:cNvSpPr>
          <p:nvPr/>
        </p:nvSpPr>
        <p:spPr bwMode="auto">
          <a:xfrm>
            <a:off x="8208963" y="5465763"/>
            <a:ext cx="112712" cy="173037"/>
          </a:xfrm>
          <a:prstGeom prst="ellipse">
            <a:avLst/>
          </a:prstGeom>
          <a:solidFill>
            <a:srgbClr val="F4E302"/>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49" name="Oval 182"/>
          <p:cNvSpPr>
            <a:spLocks noChangeArrowheads="1"/>
          </p:cNvSpPr>
          <p:nvPr/>
        </p:nvSpPr>
        <p:spPr bwMode="auto">
          <a:xfrm>
            <a:off x="7437438" y="5456238"/>
            <a:ext cx="112712" cy="173037"/>
          </a:xfrm>
          <a:prstGeom prst="ellipse">
            <a:avLst/>
          </a:prstGeom>
          <a:solidFill>
            <a:srgbClr val="F4E302"/>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0" name="Text Box 183"/>
          <p:cNvSpPr txBox="1">
            <a:spLocks noChangeArrowheads="1"/>
          </p:cNvSpPr>
          <p:nvPr/>
        </p:nvSpPr>
        <p:spPr bwMode="auto">
          <a:xfrm>
            <a:off x="0" y="238125"/>
            <a:ext cx="9144000" cy="579438"/>
          </a:xfrm>
          <a:prstGeom prst="rect">
            <a:avLst/>
          </a:prstGeom>
          <a:solidFill>
            <a:srgbClr val="FDEB0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rgbClr val="4D4D4D"/>
                </a:solidFill>
                <a:latin typeface="Arial Rounded MT Bold" pitchFamily="34" charset="0"/>
              </a:rPr>
              <a:t>2. </a:t>
            </a:r>
            <a:r>
              <a:rPr lang="en-US" altLang="en-US" sz="3200" dirty="0" err="1" smtClean="0">
                <a:solidFill>
                  <a:srgbClr val="4D4D4D"/>
                </a:solidFill>
                <a:latin typeface="Arial Rounded MT Bold" pitchFamily="34" charset="0"/>
              </a:rPr>
              <a:t>Swadisthana</a:t>
            </a:r>
            <a:r>
              <a:rPr lang="en-US" altLang="en-US" sz="3200" dirty="0" smtClean="0">
                <a:solidFill>
                  <a:srgbClr val="4D4D4D"/>
                </a:solidFill>
                <a:latin typeface="Arial Rounded MT Bold" pitchFamily="34" charset="0"/>
              </a:rPr>
              <a:t> </a:t>
            </a:r>
            <a:r>
              <a:rPr lang="en-US" altLang="en-US" sz="3200" dirty="0">
                <a:solidFill>
                  <a:srgbClr val="4D4D4D"/>
                </a:solidFill>
                <a:latin typeface="Arial Rounded MT Bold" pitchFamily="34" charset="0"/>
              </a:rPr>
              <a:t>Chakra</a:t>
            </a:r>
          </a:p>
        </p:txBody>
      </p:sp>
      <p:sp>
        <p:nvSpPr>
          <p:cNvPr id="30751" name="Oval 185"/>
          <p:cNvSpPr>
            <a:spLocks noChangeArrowheads="1"/>
          </p:cNvSpPr>
          <p:nvPr/>
        </p:nvSpPr>
        <p:spPr bwMode="auto">
          <a:xfrm>
            <a:off x="2300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0752" name="Oval 186"/>
          <p:cNvSpPr>
            <a:spLocks noChangeArrowheads="1"/>
          </p:cNvSpPr>
          <p:nvPr/>
        </p:nvSpPr>
        <p:spPr bwMode="auto">
          <a:xfrm>
            <a:off x="2430463" y="4367213"/>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3" name="Oval 187"/>
          <p:cNvSpPr>
            <a:spLocks noChangeArrowheads="1"/>
          </p:cNvSpPr>
          <p:nvPr/>
        </p:nvSpPr>
        <p:spPr bwMode="auto">
          <a:xfrm>
            <a:off x="2414588" y="5457825"/>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4" name="Oval 188"/>
          <p:cNvSpPr>
            <a:spLocks noChangeArrowheads="1"/>
          </p:cNvSpPr>
          <p:nvPr/>
        </p:nvSpPr>
        <p:spPr bwMode="auto">
          <a:xfrm>
            <a:off x="2430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5" name="Oval 189"/>
          <p:cNvSpPr>
            <a:spLocks noChangeArrowheads="1"/>
          </p:cNvSpPr>
          <p:nvPr/>
        </p:nvSpPr>
        <p:spPr bwMode="auto">
          <a:xfrm>
            <a:off x="2430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6" name="Oval 191"/>
          <p:cNvSpPr>
            <a:spLocks noChangeArrowheads="1"/>
          </p:cNvSpPr>
          <p:nvPr/>
        </p:nvSpPr>
        <p:spPr bwMode="auto">
          <a:xfrm>
            <a:off x="2522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0757" name="AutoShape 192"/>
          <p:cNvSpPr>
            <a:spLocks noChangeArrowheads="1"/>
          </p:cNvSpPr>
          <p:nvPr/>
        </p:nvSpPr>
        <p:spPr bwMode="auto">
          <a:xfrm>
            <a:off x="6070600" y="4745038"/>
            <a:ext cx="917575" cy="608012"/>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Aortic </a:t>
            </a:r>
          </a:p>
          <a:p>
            <a:pPr eaLnBrk="1" hangingPunct="1"/>
            <a:r>
              <a:rPr lang="en-US" altLang="en-US" b="1"/>
              <a:t>Plexus</a:t>
            </a:r>
          </a:p>
        </p:txBody>
      </p:sp>
      <p:sp>
        <p:nvSpPr>
          <p:cNvPr id="2" name="Oval 1"/>
          <p:cNvSpPr/>
          <p:nvPr/>
        </p:nvSpPr>
        <p:spPr bwMode="auto">
          <a:xfrm>
            <a:off x="1997471" y="3938588"/>
            <a:ext cx="1163241" cy="1166812"/>
          </a:xfrm>
          <a:prstGeom prst="ellipse">
            <a:avLst/>
          </a:prstGeom>
          <a:solidFill>
            <a:schemeClr val="bg1">
              <a:alpha val="62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US" sz="2000" b="0" i="0" u="none" strike="noStrike" cap="none" normalizeH="0" baseline="0" smtClean="0">
              <a:ln>
                <a:noFill/>
              </a:ln>
              <a:solidFill>
                <a:schemeClr val="bg1"/>
              </a:solidFill>
              <a:effectLst/>
              <a:latin typeface="Times New Roman" pitchFamily="16" charset="0"/>
            </a:endParaRPr>
          </a:p>
        </p:txBody>
      </p:sp>
    </p:spTree>
    <p:extLst>
      <p:ext uri="{BB962C8B-B14F-4D97-AF65-F5344CB8AC3E}">
        <p14:creationId xmlns:p14="http://schemas.microsoft.com/office/powerpoint/2010/main" val="426240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20638"/>
            <a:ext cx="9144000" cy="6858001"/>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1747" name="AutoShape 3"/>
          <p:cNvSpPr>
            <a:spLocks noChangeArrowheads="1"/>
          </p:cNvSpPr>
          <p:nvPr/>
        </p:nvSpPr>
        <p:spPr bwMode="auto">
          <a:xfrm>
            <a:off x="2906713" y="4938713"/>
            <a:ext cx="91122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31748" name="AutoShape 4"/>
          <p:cNvSpPr>
            <a:spLocks noChangeArrowheads="1"/>
          </p:cNvSpPr>
          <p:nvPr/>
        </p:nvSpPr>
        <p:spPr bwMode="auto">
          <a:xfrm>
            <a:off x="1965325" y="56213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graphicFrame>
        <p:nvGraphicFramePr>
          <p:cNvPr id="62526" name="Group 62"/>
          <p:cNvGraphicFramePr>
            <a:graphicFrameLocks noGrp="1"/>
          </p:cNvGraphicFramePr>
          <p:nvPr>
            <p:ph/>
            <p:extLst>
              <p:ext uri="{D42A27DB-BD31-4B8C-83A1-F6EECF244321}">
                <p14:modId xmlns:p14="http://schemas.microsoft.com/office/powerpoint/2010/main" val="2179124863"/>
              </p:ext>
            </p:extLst>
          </p:nvPr>
        </p:nvGraphicFramePr>
        <p:xfrm>
          <a:off x="504825" y="915988"/>
          <a:ext cx="8345488" cy="3966754"/>
        </p:xfrm>
        <a:graphic>
          <a:graphicData uri="http://schemas.openxmlformats.org/drawingml/2006/table">
            <a:tbl>
              <a:tblPr/>
              <a:tblGrid>
                <a:gridCol w="2466975"/>
                <a:gridCol w="5878513"/>
              </a:tblGrid>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Colour, Element</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Yellow, Fire</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Planet, Day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Mercury, Wednesday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Stone</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Amethyst</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58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Quality</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Pure Knowledge,</a:t>
                      </a:r>
                      <a:r>
                        <a:rPr kumimoji="0" lang="en-US" sz="2000" b="1" i="0" u="none" strike="noStrike" cap="none" normalizeH="0" baseline="0" dirty="0" smtClean="0">
                          <a:ln>
                            <a:noFill/>
                          </a:ln>
                          <a:solidFill>
                            <a:schemeClr val="tx1"/>
                          </a:solidFill>
                          <a:effectLst/>
                          <a:latin typeface="Arial" charset="0"/>
                        </a:rPr>
                        <a:t> </a:t>
                      </a:r>
                      <a:r>
                        <a:rPr kumimoji="0" lang="en-US" sz="2000" b="1" i="0" u="none" strike="noStrike" cap="none" normalizeH="0" baseline="0" dirty="0" smtClean="0">
                          <a:ln>
                            <a:noFill/>
                          </a:ln>
                          <a:solidFill>
                            <a:srgbClr val="4D4D4D"/>
                          </a:solidFill>
                          <a:effectLst/>
                          <a:latin typeface="Arial" charset="0"/>
                        </a:rPr>
                        <a:t>Aesthetics, Creativity,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Pure attention, Organizing </a:t>
                      </a:r>
                      <a:r>
                        <a:rPr kumimoji="0" lang="en-US" sz="2000" b="1" i="0" u="none" strike="noStrike" cap="none" normalizeH="0" baseline="0" smtClean="0">
                          <a:ln>
                            <a:noFill/>
                          </a:ln>
                          <a:solidFill>
                            <a:srgbClr val="4D4D4D"/>
                          </a:solidFill>
                          <a:effectLst/>
                          <a:latin typeface="Arial" charset="0"/>
                        </a:rPr>
                        <a:t>&amp; Planning, </a:t>
                      </a:r>
                      <a:endParaRPr kumimoji="0" lang="en-US" sz="2000" b="1" i="0" u="none" strike="noStrike" cap="none" normalizeH="0" baseline="0" dirty="0" smtClean="0">
                        <a:ln>
                          <a:noFill/>
                        </a:ln>
                        <a:solidFill>
                          <a:srgbClr val="4D4D4D"/>
                        </a:solidFill>
                        <a:effectLst/>
                        <a:latin typeface="Arial" charset="0"/>
                      </a:endParaRP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r h="520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4D4D4D"/>
                          </a:solidFill>
                          <a:effectLst/>
                          <a:latin typeface="Arial" charset="0"/>
                        </a:rPr>
                        <a:t>Organs</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Liver, Kidney, Uterus, Pancreas, </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r>
              <a:tr h="560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Diseases</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4D4D4D"/>
                          </a:solidFill>
                          <a:effectLst/>
                          <a:latin typeface="Arial" charset="0"/>
                        </a:rPr>
                        <a:t>Diabetes, Kidney troubles, Constipation,</a:t>
                      </a: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r h="5604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Region</a:t>
                      </a:r>
                      <a:endParaRPr kumimoji="0" lang="en-US" sz="2000" b="1" i="0" u="none" strike="noStrike" cap="none" normalizeH="0" baseline="0" dirty="0" smtClean="0">
                        <a:ln>
                          <a:noFill/>
                        </a:ln>
                        <a:solidFill>
                          <a:srgbClr val="4D4D4D"/>
                        </a:solidFill>
                        <a:effectLst/>
                        <a:latin typeface="Arial" charset="0"/>
                      </a:endParaRP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AU" sz="2000" b="1" i="0" u="none" strike="noStrike" cap="none" normalizeH="0" baseline="0" dirty="0" smtClean="0">
                          <a:ln>
                            <a:noFill/>
                          </a:ln>
                          <a:solidFill>
                            <a:srgbClr val="4D4D4D"/>
                          </a:solidFill>
                          <a:effectLst/>
                          <a:latin typeface="Arial" charset="0"/>
                        </a:rPr>
                        <a:t>France, Africa, Germany, Spain</a:t>
                      </a:r>
                      <a:endParaRPr kumimoji="0" lang="en-US" sz="2000" b="1" i="0" u="none" strike="noStrike" cap="none" normalizeH="0" baseline="0" dirty="0" smtClean="0">
                        <a:ln>
                          <a:noFill/>
                        </a:ln>
                        <a:solidFill>
                          <a:srgbClr val="4D4D4D"/>
                        </a:solidFill>
                        <a:effectLst/>
                        <a:latin typeface="Arial" charset="0"/>
                      </a:endParaRPr>
                    </a:p>
                  </a:txBody>
                  <a:tcPr marL="90000" marR="90000" marT="46808" marB="4680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alpha val="50000"/>
                      </a:srgbClr>
                    </a:solidFill>
                  </a:tcPr>
                </a:tc>
              </a:tr>
            </a:tbl>
          </a:graphicData>
        </a:graphic>
      </p:graphicFrame>
      <p:sp>
        <p:nvSpPr>
          <p:cNvPr id="31778" name="AutoShape 57"/>
          <p:cNvSpPr>
            <a:spLocks noChangeArrowheads="1"/>
          </p:cNvSpPr>
          <p:nvPr/>
        </p:nvSpPr>
        <p:spPr bwMode="auto">
          <a:xfrm>
            <a:off x="1965325" y="5621338"/>
            <a:ext cx="1171575"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chemeClr val="bg1"/>
              </a:solidFill>
              <a:latin typeface="Arial Rounded MT Bold" pitchFamily="34" charset="0"/>
            </a:endParaRPr>
          </a:p>
        </p:txBody>
      </p:sp>
      <p:sp>
        <p:nvSpPr>
          <p:cNvPr id="31779" name="AutoShape 61"/>
          <p:cNvSpPr>
            <a:spLocks noChangeArrowheads="1"/>
          </p:cNvSpPr>
          <p:nvPr/>
        </p:nvSpPr>
        <p:spPr bwMode="auto">
          <a:xfrm>
            <a:off x="865188" y="5207000"/>
            <a:ext cx="7305675" cy="1398588"/>
          </a:xfrm>
          <a:prstGeom prst="roundRect">
            <a:avLst>
              <a:gd name="adj" fmla="val 32866"/>
            </a:avLst>
          </a:prstGeom>
          <a:gradFill rotWithShape="1">
            <a:gsLst>
              <a:gs pos="0">
                <a:srgbClr val="339966"/>
              </a:gs>
              <a:gs pos="100000">
                <a:srgbClr val="339966">
                  <a:alpha val="50998"/>
                </a:srgbClr>
              </a:gs>
            </a:gsLst>
            <a:lin ang="5400000" scaled="1"/>
          </a:gradFill>
          <a:ln w="9525" algn="ctr">
            <a:solidFill>
              <a:schemeClr val="bg2"/>
            </a:solidFill>
            <a:round/>
            <a:headEnd/>
            <a:tailEnd/>
          </a:ln>
        </p:spPr>
        <p:txBody>
          <a:bodyPr lIns="0" tIns="0" rIns="0" bIns="0" anchor="ctr"/>
          <a:lstStyle>
            <a:lvl1pPr marL="354013" indent="-17621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i="1">
                <a:solidFill>
                  <a:schemeClr val="bg1"/>
                </a:solidFill>
              </a:rPr>
              <a:t>“To satisfy Swadisthan, you have to take to silence. You have to take to quietude and look at yourself. What is bothering you, what is troubling you, what gives you ideas and thoughts is Swadisthan.”</a:t>
            </a:r>
          </a:p>
        </p:txBody>
      </p:sp>
      <p:pic>
        <p:nvPicPr>
          <p:cNvPr id="62524" name="Picture 60" descr="SM 4-4A"/>
          <p:cNvPicPr>
            <a:picLocks noChangeAspect="1" noChangeArrowheads="1"/>
          </p:cNvPicPr>
          <p:nvPr/>
        </p:nvPicPr>
        <p:blipFill>
          <a:blip r:embed="rId2"/>
          <a:srcRect/>
          <a:stretch>
            <a:fillRect/>
          </a:stretch>
        </p:blipFill>
        <p:spPr bwMode="auto">
          <a:xfrm>
            <a:off x="7805738" y="4740275"/>
            <a:ext cx="506412" cy="771525"/>
          </a:xfrm>
          <a:prstGeom prst="rect">
            <a:avLst/>
          </a:prstGeom>
          <a:solidFill>
            <a:schemeClr val="bg1"/>
          </a:solidFill>
          <a:ln w="9525" algn="ctr">
            <a:solidFill>
              <a:schemeClr val="bg1"/>
            </a:solidFill>
            <a:miter lim="800000"/>
            <a:headEnd/>
            <a:tailEnd/>
          </a:ln>
          <a:effectLst>
            <a:outerShdw dist="63500" dir="2212194" algn="ctr" rotWithShape="0">
              <a:srgbClr val="808080">
                <a:alpha val="50000"/>
              </a:srgbClr>
            </a:outerShdw>
          </a:effectLst>
        </p:spPr>
      </p:pic>
      <p:sp>
        <p:nvSpPr>
          <p:cNvPr id="31781" name="Text Box 63"/>
          <p:cNvSpPr txBox="1">
            <a:spLocks noChangeArrowheads="1"/>
          </p:cNvSpPr>
          <p:nvPr/>
        </p:nvSpPr>
        <p:spPr bwMode="auto">
          <a:xfrm>
            <a:off x="0" y="238125"/>
            <a:ext cx="9144000" cy="579438"/>
          </a:xfrm>
          <a:prstGeom prst="rect">
            <a:avLst/>
          </a:prstGeom>
          <a:solidFill>
            <a:srgbClr val="FDEB0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rgbClr val="4D4D4D"/>
                </a:solidFill>
                <a:latin typeface="Arial Rounded MT Bold" pitchFamily="34" charset="0"/>
              </a:rPr>
              <a:t>2. </a:t>
            </a:r>
            <a:r>
              <a:rPr lang="en-US" altLang="en-US" sz="3200" dirty="0" err="1" smtClean="0">
                <a:solidFill>
                  <a:srgbClr val="4D4D4D"/>
                </a:solidFill>
                <a:latin typeface="Arial Rounded MT Bold" pitchFamily="34" charset="0"/>
              </a:rPr>
              <a:t>Swadisthana</a:t>
            </a:r>
            <a:r>
              <a:rPr lang="en-US" altLang="en-US" sz="3200" dirty="0" smtClean="0">
                <a:solidFill>
                  <a:srgbClr val="4D4D4D"/>
                </a:solidFill>
                <a:latin typeface="Arial Rounded MT Bold" pitchFamily="34" charset="0"/>
              </a:rPr>
              <a:t> </a:t>
            </a:r>
            <a:r>
              <a:rPr lang="en-US" altLang="en-US" sz="3200" dirty="0">
                <a:solidFill>
                  <a:srgbClr val="4D4D4D"/>
                </a:solidFill>
                <a:latin typeface="Arial Rounded MT Bold" pitchFamily="34" charset="0"/>
              </a:rPr>
              <a:t>Chakra</a:t>
            </a:r>
          </a:p>
        </p:txBody>
      </p:sp>
    </p:spTree>
    <p:extLst>
      <p:ext uri="{BB962C8B-B14F-4D97-AF65-F5344CB8AC3E}">
        <p14:creationId xmlns:p14="http://schemas.microsoft.com/office/powerpoint/2010/main" val="1874103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4000" cy="6858000"/>
            <a:chOff x="0" y="0"/>
            <a:chExt cx="5760" cy="4320"/>
          </a:xfrm>
        </p:grpSpPr>
        <p:sp>
          <p:nvSpPr>
            <p:cNvPr id="32798" name="Rectangle 3"/>
            <p:cNvSpPr>
              <a:spLocks noChangeArrowheads="1"/>
            </p:cNvSpPr>
            <p:nvPr/>
          </p:nvSpPr>
          <p:spPr bwMode="auto">
            <a:xfrm>
              <a:off x="3350" y="835"/>
              <a:ext cx="1064" cy="3143"/>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9" name="Rectangle 4"/>
            <p:cNvSpPr>
              <a:spLocks noChangeArrowheads="1"/>
            </p:cNvSpPr>
            <p:nvPr/>
          </p:nvSpPr>
          <p:spPr bwMode="auto">
            <a:xfrm>
              <a:off x="3250" y="793"/>
              <a:ext cx="2416" cy="3185"/>
            </a:xfrm>
            <a:prstGeom prst="rect">
              <a:avLst/>
            </a:prstGeom>
            <a:solidFill>
              <a:srgbClr val="F8F8F8"/>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00" name="Rectangle 5"/>
            <p:cNvSpPr>
              <a:spLocks noChangeArrowheads="1"/>
            </p:cNvSpPr>
            <p:nvPr/>
          </p:nvSpPr>
          <p:spPr bwMode="auto">
            <a:xfrm>
              <a:off x="0" y="0"/>
              <a:ext cx="5760" cy="432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pic>
          <p:nvPicPr>
            <p:cNvPr id="32801" name="Picture 6" descr="Chakra Chart with labels RGB transpe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 y="600"/>
              <a:ext cx="3102" cy="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2802" name="Freeform 7"/>
            <p:cNvSpPr>
              <a:spLocks/>
            </p:cNvSpPr>
            <p:nvPr/>
          </p:nvSpPr>
          <p:spPr bwMode="auto">
            <a:xfrm>
              <a:off x="5220" y="1573"/>
              <a:ext cx="265" cy="85"/>
            </a:xfrm>
            <a:custGeom>
              <a:avLst/>
              <a:gdLst>
                <a:gd name="T0" fmla="*/ 42 w 265"/>
                <a:gd name="T1" fmla="*/ 0 h 85"/>
                <a:gd name="T2" fmla="*/ 84 w 265"/>
                <a:gd name="T3" fmla="*/ 6 h 85"/>
                <a:gd name="T4" fmla="*/ 111 w 265"/>
                <a:gd name="T5" fmla="*/ 14 h 85"/>
                <a:gd name="T6" fmla="*/ 135 w 265"/>
                <a:gd name="T7" fmla="*/ 24 h 85"/>
                <a:gd name="T8" fmla="*/ 157 w 265"/>
                <a:gd name="T9" fmla="*/ 31 h 85"/>
                <a:gd name="T10" fmla="*/ 182 w 265"/>
                <a:gd name="T11" fmla="*/ 33 h 85"/>
                <a:gd name="T12" fmla="*/ 210 w 265"/>
                <a:gd name="T13" fmla="*/ 37 h 85"/>
                <a:gd name="T14" fmla="*/ 225 w 265"/>
                <a:gd name="T15" fmla="*/ 37 h 85"/>
                <a:gd name="T16" fmla="*/ 252 w 265"/>
                <a:gd name="T17" fmla="*/ 41 h 85"/>
                <a:gd name="T18" fmla="*/ 265 w 265"/>
                <a:gd name="T19" fmla="*/ 41 h 85"/>
                <a:gd name="T20" fmla="*/ 261 w 265"/>
                <a:gd name="T21" fmla="*/ 55 h 85"/>
                <a:gd name="T22" fmla="*/ 257 w 265"/>
                <a:gd name="T23" fmla="*/ 66 h 85"/>
                <a:gd name="T24" fmla="*/ 247 w 265"/>
                <a:gd name="T25" fmla="*/ 75 h 85"/>
                <a:gd name="T26" fmla="*/ 234 w 265"/>
                <a:gd name="T27" fmla="*/ 83 h 85"/>
                <a:gd name="T28" fmla="*/ 217 w 265"/>
                <a:gd name="T29" fmla="*/ 85 h 85"/>
                <a:gd name="T30" fmla="*/ 206 w 265"/>
                <a:gd name="T31" fmla="*/ 85 h 85"/>
                <a:gd name="T32" fmla="*/ 195 w 265"/>
                <a:gd name="T33" fmla="*/ 85 h 85"/>
                <a:gd name="T34" fmla="*/ 182 w 265"/>
                <a:gd name="T35" fmla="*/ 79 h 85"/>
                <a:gd name="T36" fmla="*/ 168 w 265"/>
                <a:gd name="T37" fmla="*/ 77 h 85"/>
                <a:gd name="T38" fmla="*/ 156 w 265"/>
                <a:gd name="T39" fmla="*/ 75 h 85"/>
                <a:gd name="T40" fmla="*/ 139 w 265"/>
                <a:gd name="T41" fmla="*/ 81 h 85"/>
                <a:gd name="T42" fmla="*/ 119 w 265"/>
                <a:gd name="T43" fmla="*/ 84 h 85"/>
                <a:gd name="T44" fmla="*/ 104 w 265"/>
                <a:gd name="T45" fmla="*/ 84 h 85"/>
                <a:gd name="T46" fmla="*/ 89 w 265"/>
                <a:gd name="T47" fmla="*/ 84 h 85"/>
                <a:gd name="T48" fmla="*/ 78 w 265"/>
                <a:gd name="T49" fmla="*/ 84 h 85"/>
                <a:gd name="T50" fmla="*/ 60 w 265"/>
                <a:gd name="T51" fmla="*/ 84 h 85"/>
                <a:gd name="T52" fmla="*/ 37 w 265"/>
                <a:gd name="T53" fmla="*/ 84 h 85"/>
                <a:gd name="T54" fmla="*/ 25 w 265"/>
                <a:gd name="T55" fmla="*/ 80 h 85"/>
                <a:gd name="T56" fmla="*/ 14 w 265"/>
                <a:gd name="T57" fmla="*/ 72 h 85"/>
                <a:gd name="T58" fmla="*/ 1 w 265"/>
                <a:gd name="T59" fmla="*/ 53 h 85"/>
                <a:gd name="T60" fmla="*/ 0 w 265"/>
                <a:gd name="T61" fmla="*/ 37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grpSp>
          <p:nvGrpSpPr>
            <p:cNvPr id="32803" name="Group 8"/>
            <p:cNvGrpSpPr>
              <a:grpSpLocks/>
            </p:cNvGrpSpPr>
            <p:nvPr/>
          </p:nvGrpSpPr>
          <p:grpSpPr bwMode="auto">
            <a:xfrm>
              <a:off x="4580" y="3354"/>
              <a:ext cx="281" cy="215"/>
              <a:chOff x="4580" y="3354"/>
              <a:chExt cx="281" cy="215"/>
            </a:xfrm>
          </p:grpSpPr>
          <p:sp>
            <p:nvSpPr>
              <p:cNvPr id="32851" name="Oval 9"/>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52" name="Oval 10"/>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53" name="Oval 11"/>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54" name="Oval 12"/>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55" name="Oval 13"/>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2804" name="Group 14"/>
            <p:cNvGrpSpPr>
              <a:grpSpLocks/>
            </p:cNvGrpSpPr>
            <p:nvPr/>
          </p:nvGrpSpPr>
          <p:grpSpPr bwMode="auto">
            <a:xfrm flipH="1">
              <a:off x="5074" y="3358"/>
              <a:ext cx="281" cy="215"/>
              <a:chOff x="4580" y="3354"/>
              <a:chExt cx="281" cy="215"/>
            </a:xfrm>
          </p:grpSpPr>
          <p:sp>
            <p:nvSpPr>
              <p:cNvPr id="32846" name="Oval 15"/>
              <p:cNvSpPr>
                <a:spLocks noChangeArrowheads="1"/>
              </p:cNvSpPr>
              <p:nvPr/>
            </p:nvSpPr>
            <p:spPr bwMode="auto">
              <a:xfrm rot="840395">
                <a:off x="4580" y="3354"/>
                <a:ext cx="42" cy="57"/>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7" name="Oval 16"/>
              <p:cNvSpPr>
                <a:spLocks noChangeArrowheads="1"/>
              </p:cNvSpPr>
              <p:nvPr/>
            </p:nvSpPr>
            <p:spPr bwMode="auto">
              <a:xfrm rot="1052663">
                <a:off x="4613" y="3387"/>
                <a:ext cx="48" cy="64"/>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8" name="Oval 17"/>
              <p:cNvSpPr>
                <a:spLocks noChangeArrowheads="1"/>
              </p:cNvSpPr>
              <p:nvPr/>
            </p:nvSpPr>
            <p:spPr bwMode="auto">
              <a:xfrm rot="872270">
                <a:off x="4648" y="3425"/>
                <a:ext cx="55" cy="76"/>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9" name="Oval 18"/>
              <p:cNvSpPr>
                <a:spLocks noChangeArrowheads="1"/>
              </p:cNvSpPr>
              <p:nvPr/>
            </p:nvSpPr>
            <p:spPr bwMode="auto">
              <a:xfrm rot="627685">
                <a:off x="4695" y="3445"/>
                <a:ext cx="59" cy="83"/>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50" name="Oval 19"/>
              <p:cNvSpPr>
                <a:spLocks noChangeArrowheads="1"/>
              </p:cNvSpPr>
              <p:nvPr/>
            </p:nvSpPr>
            <p:spPr bwMode="auto">
              <a:xfrm rot="214781">
                <a:off x="4754" y="3424"/>
                <a:ext cx="107" cy="145"/>
              </a:xfrm>
              <a:prstGeom prst="ellipse">
                <a:avLst/>
              </a:prstGeom>
              <a:gradFill rotWithShape="1">
                <a:gsLst>
                  <a:gs pos="0">
                    <a:srgbClr val="C0C0C0"/>
                  </a:gs>
                  <a:gs pos="100000">
                    <a:schemeClr val="bg2"/>
                  </a:gs>
                </a:gsLst>
                <a:path path="shape">
                  <a:fillToRect l="50000" t="50000" r="50000" b="50000"/>
                </a:path>
              </a:gradFill>
              <a:ln w="3175" algn="ctr">
                <a:solidFill>
                  <a:schemeClr val="bg2"/>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2805" name="Group 20"/>
            <p:cNvGrpSpPr>
              <a:grpSpLocks/>
            </p:cNvGrpSpPr>
            <p:nvPr/>
          </p:nvGrpSpPr>
          <p:grpSpPr bwMode="auto">
            <a:xfrm>
              <a:off x="4194" y="1165"/>
              <a:ext cx="1563" cy="2516"/>
              <a:chOff x="4194" y="1165"/>
              <a:chExt cx="1563" cy="2516"/>
            </a:xfrm>
          </p:grpSpPr>
          <p:grpSp>
            <p:nvGrpSpPr>
              <p:cNvPr id="32818" name="Group 21"/>
              <p:cNvGrpSpPr>
                <a:grpSpLocks/>
              </p:cNvGrpSpPr>
              <p:nvPr/>
            </p:nvGrpSpPr>
            <p:grpSpPr bwMode="auto">
              <a:xfrm>
                <a:off x="4194" y="1190"/>
                <a:ext cx="1563" cy="2491"/>
                <a:chOff x="4194" y="1190"/>
                <a:chExt cx="1563" cy="2491"/>
              </a:xfrm>
            </p:grpSpPr>
            <p:pic>
              <p:nvPicPr>
                <p:cNvPr id="32821" name="Picture 22" descr="SwadisthanaChakraChartjpeg-96Kb"/>
                <p:cNvPicPr>
                  <a:picLocks noChangeAspect="1" noChangeArrowheads="1"/>
                </p:cNvPicPr>
                <p:nvPr/>
              </p:nvPicPr>
              <p:blipFill>
                <a:blip r:embed="rId3">
                  <a:clrChange>
                    <a:clrFrom>
                      <a:srgbClr val="E4E5DD"/>
                    </a:clrFrom>
                    <a:clrTo>
                      <a:srgbClr val="E4E5DD">
                        <a:alpha val="0"/>
                      </a:srgbClr>
                    </a:clrTo>
                  </a:clrChange>
                  <a:extLst>
                    <a:ext uri="{28A0092B-C50C-407E-A947-70E740481C1C}">
                      <a14:useLocalDpi xmlns:a14="http://schemas.microsoft.com/office/drawing/2010/main" val="0"/>
                    </a:ext>
                  </a:extLst>
                </a:blip>
                <a:srcRect t="23824" r="67867" b="39174"/>
                <a:stretch>
                  <a:fillRect/>
                </a:stretch>
              </p:blipFill>
              <p:spPr bwMode="auto">
                <a:xfrm>
                  <a:off x="4194" y="1190"/>
                  <a:ext cx="1563" cy="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22" name="Group 23"/>
                <p:cNvGrpSpPr>
                  <a:grpSpLocks/>
                </p:cNvGrpSpPr>
                <p:nvPr/>
              </p:nvGrpSpPr>
              <p:grpSpPr bwMode="auto">
                <a:xfrm>
                  <a:off x="4394" y="1567"/>
                  <a:ext cx="412" cy="508"/>
                  <a:chOff x="4394" y="1567"/>
                  <a:chExt cx="412" cy="508"/>
                </a:xfrm>
              </p:grpSpPr>
              <p:sp>
                <p:nvSpPr>
                  <p:cNvPr id="32841" name="Freeform 24"/>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2842" name="AutoShape 25"/>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3" name="AutoShape 26"/>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4" name="AutoShape 27"/>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5" name="AutoShape 28"/>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2823" name="Group 29"/>
                <p:cNvGrpSpPr>
                  <a:grpSpLocks/>
                </p:cNvGrpSpPr>
                <p:nvPr/>
              </p:nvGrpSpPr>
              <p:grpSpPr bwMode="auto">
                <a:xfrm flipH="1">
                  <a:off x="5143" y="1574"/>
                  <a:ext cx="412" cy="508"/>
                  <a:chOff x="4394" y="1567"/>
                  <a:chExt cx="412" cy="508"/>
                </a:xfrm>
              </p:grpSpPr>
              <p:sp>
                <p:nvSpPr>
                  <p:cNvPr id="32836" name="Freeform 30"/>
                  <p:cNvSpPr>
                    <a:spLocks/>
                  </p:cNvSpPr>
                  <p:nvPr/>
                </p:nvSpPr>
                <p:spPr bwMode="auto">
                  <a:xfrm flipH="1">
                    <a:off x="4463" y="1567"/>
                    <a:ext cx="265" cy="83"/>
                  </a:xfrm>
                  <a:custGeom>
                    <a:avLst/>
                    <a:gdLst>
                      <a:gd name="T0" fmla="*/ 42 w 265"/>
                      <a:gd name="T1" fmla="*/ 0 h 85"/>
                      <a:gd name="T2" fmla="*/ 84 w 265"/>
                      <a:gd name="T3" fmla="*/ 6 h 85"/>
                      <a:gd name="T4" fmla="*/ 111 w 265"/>
                      <a:gd name="T5" fmla="*/ 14 h 85"/>
                      <a:gd name="T6" fmla="*/ 135 w 265"/>
                      <a:gd name="T7" fmla="*/ 22 h 85"/>
                      <a:gd name="T8" fmla="*/ 157 w 265"/>
                      <a:gd name="T9" fmla="*/ 29 h 85"/>
                      <a:gd name="T10" fmla="*/ 182 w 265"/>
                      <a:gd name="T11" fmla="*/ 31 h 85"/>
                      <a:gd name="T12" fmla="*/ 210 w 265"/>
                      <a:gd name="T13" fmla="*/ 35 h 85"/>
                      <a:gd name="T14" fmla="*/ 225 w 265"/>
                      <a:gd name="T15" fmla="*/ 35 h 85"/>
                      <a:gd name="T16" fmla="*/ 252 w 265"/>
                      <a:gd name="T17" fmla="*/ 39 h 85"/>
                      <a:gd name="T18" fmla="*/ 265 w 265"/>
                      <a:gd name="T19" fmla="*/ 39 h 85"/>
                      <a:gd name="T20" fmla="*/ 261 w 265"/>
                      <a:gd name="T21" fmla="*/ 53 h 85"/>
                      <a:gd name="T22" fmla="*/ 257 w 265"/>
                      <a:gd name="T23" fmla="*/ 62 h 85"/>
                      <a:gd name="T24" fmla="*/ 247 w 265"/>
                      <a:gd name="T25" fmla="*/ 71 h 85"/>
                      <a:gd name="T26" fmla="*/ 234 w 265"/>
                      <a:gd name="T27" fmla="*/ 79 h 85"/>
                      <a:gd name="T28" fmla="*/ 217 w 265"/>
                      <a:gd name="T29" fmla="*/ 81 h 85"/>
                      <a:gd name="T30" fmla="*/ 206 w 265"/>
                      <a:gd name="T31" fmla="*/ 81 h 85"/>
                      <a:gd name="T32" fmla="*/ 195 w 265"/>
                      <a:gd name="T33" fmla="*/ 81 h 85"/>
                      <a:gd name="T34" fmla="*/ 182 w 265"/>
                      <a:gd name="T35" fmla="*/ 75 h 85"/>
                      <a:gd name="T36" fmla="*/ 168 w 265"/>
                      <a:gd name="T37" fmla="*/ 73 h 85"/>
                      <a:gd name="T38" fmla="*/ 156 w 265"/>
                      <a:gd name="T39" fmla="*/ 71 h 85"/>
                      <a:gd name="T40" fmla="*/ 139 w 265"/>
                      <a:gd name="T41" fmla="*/ 77 h 85"/>
                      <a:gd name="T42" fmla="*/ 119 w 265"/>
                      <a:gd name="T43" fmla="*/ 80 h 85"/>
                      <a:gd name="T44" fmla="*/ 104 w 265"/>
                      <a:gd name="T45" fmla="*/ 80 h 85"/>
                      <a:gd name="T46" fmla="*/ 89 w 265"/>
                      <a:gd name="T47" fmla="*/ 80 h 85"/>
                      <a:gd name="T48" fmla="*/ 78 w 265"/>
                      <a:gd name="T49" fmla="*/ 80 h 85"/>
                      <a:gd name="T50" fmla="*/ 60 w 265"/>
                      <a:gd name="T51" fmla="*/ 80 h 85"/>
                      <a:gd name="T52" fmla="*/ 37 w 265"/>
                      <a:gd name="T53" fmla="*/ 80 h 85"/>
                      <a:gd name="T54" fmla="*/ 25 w 265"/>
                      <a:gd name="T55" fmla="*/ 76 h 85"/>
                      <a:gd name="T56" fmla="*/ 14 w 265"/>
                      <a:gd name="T57" fmla="*/ 68 h 85"/>
                      <a:gd name="T58" fmla="*/ 1 w 265"/>
                      <a:gd name="T59" fmla="*/ 51 h 85"/>
                      <a:gd name="T60" fmla="*/ 0 w 265"/>
                      <a:gd name="T61" fmla="*/ 35 h 85"/>
                      <a:gd name="T62" fmla="*/ 1 w 265"/>
                      <a:gd name="T63" fmla="*/ 17 h 85"/>
                      <a:gd name="T64" fmla="*/ 1 w 265"/>
                      <a:gd name="T65" fmla="*/ 8 h 85"/>
                      <a:gd name="T66" fmla="*/ 9 w 265"/>
                      <a:gd name="T67" fmla="*/ 5 h 85"/>
                      <a:gd name="T68" fmla="*/ 15 w 265"/>
                      <a:gd name="T69" fmla="*/ 0 h 85"/>
                      <a:gd name="T70" fmla="*/ 26 w 265"/>
                      <a:gd name="T71" fmla="*/ 0 h 85"/>
                      <a:gd name="T72" fmla="*/ 50 w 265"/>
                      <a:gd name="T73" fmla="*/ 0 h 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5"/>
                      <a:gd name="T112" fmla="*/ 0 h 85"/>
                      <a:gd name="T113" fmla="*/ 265 w 265"/>
                      <a:gd name="T114" fmla="*/ 85 h 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5" h="85">
                        <a:moveTo>
                          <a:pt x="42" y="0"/>
                        </a:moveTo>
                        <a:lnTo>
                          <a:pt x="84" y="6"/>
                        </a:lnTo>
                        <a:lnTo>
                          <a:pt x="111" y="14"/>
                        </a:lnTo>
                        <a:lnTo>
                          <a:pt x="135" y="24"/>
                        </a:lnTo>
                        <a:lnTo>
                          <a:pt x="157" y="31"/>
                        </a:lnTo>
                        <a:lnTo>
                          <a:pt x="182" y="33"/>
                        </a:lnTo>
                        <a:lnTo>
                          <a:pt x="210" y="37"/>
                        </a:lnTo>
                        <a:lnTo>
                          <a:pt x="225" y="37"/>
                        </a:lnTo>
                        <a:lnTo>
                          <a:pt x="252" y="41"/>
                        </a:lnTo>
                        <a:lnTo>
                          <a:pt x="265" y="41"/>
                        </a:lnTo>
                        <a:lnTo>
                          <a:pt x="261" y="55"/>
                        </a:lnTo>
                        <a:lnTo>
                          <a:pt x="257" y="66"/>
                        </a:lnTo>
                        <a:lnTo>
                          <a:pt x="247" y="75"/>
                        </a:lnTo>
                        <a:lnTo>
                          <a:pt x="234" y="83"/>
                        </a:lnTo>
                        <a:lnTo>
                          <a:pt x="217" y="85"/>
                        </a:lnTo>
                        <a:lnTo>
                          <a:pt x="206" y="85"/>
                        </a:lnTo>
                        <a:lnTo>
                          <a:pt x="195" y="85"/>
                        </a:lnTo>
                        <a:lnTo>
                          <a:pt x="182" y="79"/>
                        </a:lnTo>
                        <a:lnTo>
                          <a:pt x="168" y="77"/>
                        </a:lnTo>
                        <a:lnTo>
                          <a:pt x="156" y="75"/>
                        </a:lnTo>
                        <a:lnTo>
                          <a:pt x="139" y="81"/>
                        </a:lnTo>
                        <a:lnTo>
                          <a:pt x="119" y="84"/>
                        </a:lnTo>
                        <a:lnTo>
                          <a:pt x="104" y="84"/>
                        </a:lnTo>
                        <a:lnTo>
                          <a:pt x="89" y="84"/>
                        </a:lnTo>
                        <a:lnTo>
                          <a:pt x="78" y="84"/>
                        </a:lnTo>
                        <a:lnTo>
                          <a:pt x="60" y="84"/>
                        </a:lnTo>
                        <a:lnTo>
                          <a:pt x="37" y="84"/>
                        </a:lnTo>
                        <a:lnTo>
                          <a:pt x="25" y="80"/>
                        </a:lnTo>
                        <a:lnTo>
                          <a:pt x="14" y="72"/>
                        </a:lnTo>
                        <a:lnTo>
                          <a:pt x="1" y="53"/>
                        </a:lnTo>
                        <a:lnTo>
                          <a:pt x="0" y="37"/>
                        </a:lnTo>
                        <a:lnTo>
                          <a:pt x="1" y="17"/>
                        </a:lnTo>
                        <a:lnTo>
                          <a:pt x="1" y="8"/>
                        </a:lnTo>
                        <a:lnTo>
                          <a:pt x="9" y="5"/>
                        </a:lnTo>
                        <a:lnTo>
                          <a:pt x="15" y="0"/>
                        </a:lnTo>
                        <a:lnTo>
                          <a:pt x="26" y="0"/>
                        </a:lnTo>
                        <a:lnTo>
                          <a:pt x="50" y="0"/>
                        </a:lnTo>
                      </a:path>
                    </a:pathLst>
                  </a:custGeom>
                  <a:solidFill>
                    <a:schemeClr val="bg1"/>
                  </a:solidFill>
                  <a:ln w="9525">
                    <a:solidFill>
                      <a:schemeClr val="bg1"/>
                    </a:solidFill>
                    <a:round/>
                    <a:headEnd/>
                    <a:tailEnd/>
                  </a:ln>
                </p:spPr>
                <p:txBody>
                  <a:bodyPr/>
                  <a:lstStyle/>
                  <a:p>
                    <a:endParaRPr lang="en-US"/>
                  </a:p>
                </p:txBody>
              </p:sp>
              <p:sp>
                <p:nvSpPr>
                  <p:cNvPr id="32837" name="AutoShape 31"/>
                  <p:cNvSpPr>
                    <a:spLocks noChangeArrowheads="1"/>
                  </p:cNvSpPr>
                  <p:nvPr/>
                </p:nvSpPr>
                <p:spPr bwMode="auto">
                  <a:xfrm rot="-2233518">
                    <a:off x="4394" y="1789"/>
                    <a:ext cx="250" cy="42"/>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38" name="AutoShape 32"/>
                  <p:cNvSpPr>
                    <a:spLocks noChangeArrowheads="1"/>
                  </p:cNvSpPr>
                  <p:nvPr/>
                </p:nvSpPr>
                <p:spPr bwMode="auto">
                  <a:xfrm rot="-3163474">
                    <a:off x="4466" y="1879"/>
                    <a:ext cx="244"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39" name="AutoShape 33"/>
                  <p:cNvSpPr>
                    <a:spLocks noChangeArrowheads="1"/>
                  </p:cNvSpPr>
                  <p:nvPr/>
                </p:nvSpPr>
                <p:spPr bwMode="auto">
                  <a:xfrm rot="-4120197">
                    <a:off x="4560" y="1934"/>
                    <a:ext cx="243" cy="39"/>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840" name="AutoShape 34"/>
                  <p:cNvSpPr>
                    <a:spLocks noChangeArrowheads="1"/>
                  </p:cNvSpPr>
                  <p:nvPr/>
                </p:nvSpPr>
                <p:spPr bwMode="auto">
                  <a:xfrm rot="-5076920">
                    <a:off x="4666" y="1921"/>
                    <a:ext cx="243" cy="37"/>
                  </a:xfrm>
                  <a:prstGeom prst="roundRect">
                    <a:avLst>
                      <a:gd name="adj" fmla="val 50000"/>
                    </a:avLst>
                  </a:prstGeom>
                  <a:solidFill>
                    <a:schemeClr val="bg1"/>
                  </a:solidFill>
                  <a:ln w="0">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grpSp>
              <p:nvGrpSpPr>
                <p:cNvPr id="32824" name="Group 35"/>
                <p:cNvGrpSpPr>
                  <a:grpSpLocks/>
                </p:cNvGrpSpPr>
                <p:nvPr/>
              </p:nvGrpSpPr>
              <p:grpSpPr bwMode="auto">
                <a:xfrm>
                  <a:off x="4580" y="3353"/>
                  <a:ext cx="283" cy="221"/>
                  <a:chOff x="4580" y="3353"/>
                  <a:chExt cx="283" cy="221"/>
                </a:xfrm>
              </p:grpSpPr>
              <p:sp>
                <p:nvSpPr>
                  <p:cNvPr id="32831" name="Oval 36"/>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32" name="Oval 37"/>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33" name="Oval 38"/>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34" name="Oval 39"/>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35" name="Oval 40"/>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nvGrpSpPr>
                <p:cNvPr id="32825" name="Group 41"/>
                <p:cNvGrpSpPr>
                  <a:grpSpLocks/>
                </p:cNvGrpSpPr>
                <p:nvPr/>
              </p:nvGrpSpPr>
              <p:grpSpPr bwMode="auto">
                <a:xfrm flipH="1">
                  <a:off x="5070" y="3356"/>
                  <a:ext cx="283" cy="221"/>
                  <a:chOff x="4580" y="3353"/>
                  <a:chExt cx="283" cy="221"/>
                </a:xfrm>
              </p:grpSpPr>
              <p:sp>
                <p:nvSpPr>
                  <p:cNvPr id="32826" name="Oval 42"/>
                  <p:cNvSpPr>
                    <a:spLocks noChangeArrowheads="1"/>
                  </p:cNvSpPr>
                  <p:nvPr/>
                </p:nvSpPr>
                <p:spPr bwMode="auto">
                  <a:xfrm rot="724352">
                    <a:off x="4580" y="3353"/>
                    <a:ext cx="43" cy="58"/>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27" name="Oval 43"/>
                  <p:cNvSpPr>
                    <a:spLocks noChangeArrowheads="1"/>
                  </p:cNvSpPr>
                  <p:nvPr/>
                </p:nvSpPr>
                <p:spPr bwMode="auto">
                  <a:xfrm rot="724352">
                    <a:off x="4610" y="3383"/>
                    <a:ext cx="51" cy="67"/>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28" name="Oval 44"/>
                  <p:cNvSpPr>
                    <a:spLocks noChangeArrowheads="1"/>
                  </p:cNvSpPr>
                  <p:nvPr/>
                </p:nvSpPr>
                <p:spPr bwMode="auto">
                  <a:xfrm rot="390020">
                    <a:off x="4644" y="3422"/>
                    <a:ext cx="63" cy="81"/>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29" name="Oval 45"/>
                  <p:cNvSpPr>
                    <a:spLocks noChangeArrowheads="1"/>
                  </p:cNvSpPr>
                  <p:nvPr/>
                </p:nvSpPr>
                <p:spPr bwMode="auto">
                  <a:xfrm rot="390020">
                    <a:off x="4692" y="3444"/>
                    <a:ext cx="63" cy="86"/>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830" name="Oval 46"/>
                  <p:cNvSpPr>
                    <a:spLocks noChangeArrowheads="1"/>
                  </p:cNvSpPr>
                  <p:nvPr/>
                </p:nvSpPr>
                <p:spPr bwMode="auto">
                  <a:xfrm rot="-162398">
                    <a:off x="4751" y="3425"/>
                    <a:ext cx="112" cy="149"/>
                  </a:xfrm>
                  <a:prstGeom prst="ellipse">
                    <a:avLst/>
                  </a:prstGeom>
                  <a:gradFill rotWithShape="1">
                    <a:gsLst>
                      <a:gs pos="0">
                        <a:srgbClr val="C0C0C0"/>
                      </a:gs>
                      <a:gs pos="100000">
                        <a:schemeClr val="bg2"/>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grpSp>
          </p:grpSp>
          <p:sp>
            <p:nvSpPr>
              <p:cNvPr id="32819" name="Text Box 47"/>
              <p:cNvSpPr txBox="1">
                <a:spLocks noChangeArrowheads="1"/>
              </p:cNvSpPr>
              <p:nvPr/>
            </p:nvSpPr>
            <p:spPr bwMode="auto">
              <a:xfrm>
                <a:off x="4579" y="1165"/>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Hands</a:t>
                </a:r>
              </a:p>
            </p:txBody>
          </p:sp>
          <p:sp>
            <p:nvSpPr>
              <p:cNvPr id="32820" name="Text Box 48"/>
              <p:cNvSpPr txBox="1">
                <a:spLocks noChangeArrowheads="1"/>
              </p:cNvSpPr>
              <p:nvPr/>
            </p:nvSpPr>
            <p:spPr bwMode="auto">
              <a:xfrm>
                <a:off x="4579" y="2226"/>
                <a:ext cx="758"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b="1"/>
                  <a:t>In Feet</a:t>
                </a:r>
              </a:p>
            </p:txBody>
          </p:sp>
        </p:grpSp>
        <p:grpSp>
          <p:nvGrpSpPr>
            <p:cNvPr id="32806" name="Group 49"/>
            <p:cNvGrpSpPr>
              <a:grpSpLocks/>
            </p:cNvGrpSpPr>
            <p:nvPr/>
          </p:nvGrpSpPr>
          <p:grpSpPr bwMode="auto">
            <a:xfrm>
              <a:off x="3261" y="1027"/>
              <a:ext cx="1318" cy="3233"/>
              <a:chOff x="3302" y="1003"/>
              <a:chExt cx="1277" cy="3197"/>
            </a:xfrm>
          </p:grpSpPr>
          <p:grpSp>
            <p:nvGrpSpPr>
              <p:cNvPr id="32807" name="Group 50"/>
              <p:cNvGrpSpPr>
                <a:grpSpLocks/>
              </p:cNvGrpSpPr>
              <p:nvPr/>
            </p:nvGrpSpPr>
            <p:grpSpPr bwMode="auto">
              <a:xfrm>
                <a:off x="3302" y="1003"/>
                <a:ext cx="1277" cy="3197"/>
                <a:chOff x="3302" y="1003"/>
                <a:chExt cx="1277" cy="3197"/>
              </a:xfrm>
            </p:grpSpPr>
            <p:grpSp>
              <p:nvGrpSpPr>
                <p:cNvPr id="32809" name="Group 51"/>
                <p:cNvGrpSpPr>
                  <a:grpSpLocks/>
                </p:cNvGrpSpPr>
                <p:nvPr/>
              </p:nvGrpSpPr>
              <p:grpSpPr bwMode="auto">
                <a:xfrm>
                  <a:off x="3302" y="1003"/>
                  <a:ext cx="1277" cy="3197"/>
                  <a:chOff x="3302" y="1003"/>
                  <a:chExt cx="1277" cy="3197"/>
                </a:xfrm>
              </p:grpSpPr>
              <p:grpSp>
                <p:nvGrpSpPr>
                  <p:cNvPr id="32811" name="Group 52"/>
                  <p:cNvGrpSpPr>
                    <a:grpSpLocks/>
                  </p:cNvGrpSpPr>
                  <p:nvPr/>
                </p:nvGrpSpPr>
                <p:grpSpPr bwMode="auto">
                  <a:xfrm>
                    <a:off x="3302" y="1003"/>
                    <a:ext cx="1206" cy="3197"/>
                    <a:chOff x="3302" y="1003"/>
                    <a:chExt cx="1206" cy="3197"/>
                  </a:xfrm>
                </p:grpSpPr>
                <p:grpSp>
                  <p:nvGrpSpPr>
                    <p:cNvPr id="32813" name="Group 53"/>
                    <p:cNvGrpSpPr>
                      <a:grpSpLocks/>
                    </p:cNvGrpSpPr>
                    <p:nvPr/>
                  </p:nvGrpSpPr>
                  <p:grpSpPr bwMode="auto">
                    <a:xfrm>
                      <a:off x="3389" y="1003"/>
                      <a:ext cx="939" cy="3197"/>
                      <a:chOff x="3389" y="1003"/>
                      <a:chExt cx="939" cy="3197"/>
                    </a:xfrm>
                  </p:grpSpPr>
                  <p:pic>
                    <p:nvPicPr>
                      <p:cNvPr id="32816" name="Picture 54" descr="SwadisthanaChakraChartjpeg-96Kb"/>
                      <p:cNvPicPr>
                        <a:picLocks noChangeAspect="1" noChangeArrowheads="1"/>
                      </p:cNvPicPr>
                      <p:nvPr/>
                    </p:nvPicPr>
                    <p:blipFill>
                      <a:blip r:embed="rId4">
                        <a:clrChange>
                          <a:clrFrom>
                            <a:srgbClr val="E7EBEE"/>
                          </a:clrFrom>
                          <a:clrTo>
                            <a:srgbClr val="E7EBEE">
                              <a:alpha val="0"/>
                            </a:srgbClr>
                          </a:clrTo>
                        </a:clrChange>
                        <a:extLst>
                          <a:ext uri="{28A0092B-C50C-407E-A947-70E740481C1C}">
                            <a14:useLocalDpi xmlns:a14="http://schemas.microsoft.com/office/drawing/2010/main" val="0"/>
                          </a:ext>
                        </a:extLst>
                      </a:blip>
                      <a:srcRect l="82285" t="64963" r="3462"/>
                      <a:stretch>
                        <a:fillRect/>
                      </a:stretch>
                    </p:blipFill>
                    <p:spPr bwMode="auto">
                      <a:xfrm>
                        <a:off x="3389" y="1003"/>
                        <a:ext cx="939" cy="3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7" name="Freeform 55"/>
                      <p:cNvSpPr>
                        <a:spLocks/>
                      </p:cNvSpPr>
                      <p:nvPr/>
                    </p:nvSpPr>
                    <p:spPr bwMode="auto">
                      <a:xfrm>
                        <a:off x="3497" y="3253"/>
                        <a:ext cx="278" cy="387"/>
                      </a:xfrm>
                      <a:custGeom>
                        <a:avLst/>
                        <a:gdLst>
                          <a:gd name="T0" fmla="*/ 72 w 272"/>
                          <a:gd name="T1" fmla="*/ 6 h 366"/>
                          <a:gd name="T2" fmla="*/ 140 w 272"/>
                          <a:gd name="T3" fmla="*/ 0 h 366"/>
                          <a:gd name="T4" fmla="*/ 168 w 272"/>
                          <a:gd name="T5" fmla="*/ 0 h 366"/>
                          <a:gd name="T6" fmla="*/ 191 w 272"/>
                          <a:gd name="T7" fmla="*/ 4 h 366"/>
                          <a:gd name="T8" fmla="*/ 204 w 272"/>
                          <a:gd name="T9" fmla="*/ 8 h 366"/>
                          <a:gd name="T10" fmla="*/ 226 w 272"/>
                          <a:gd name="T11" fmla="*/ 19 h 366"/>
                          <a:gd name="T12" fmla="*/ 243 w 272"/>
                          <a:gd name="T13" fmla="*/ 34 h 366"/>
                          <a:gd name="T14" fmla="*/ 262 w 272"/>
                          <a:gd name="T15" fmla="*/ 53 h 366"/>
                          <a:gd name="T16" fmla="*/ 232 w 272"/>
                          <a:gd name="T17" fmla="*/ 118 h 366"/>
                          <a:gd name="T18" fmla="*/ 220 w 272"/>
                          <a:gd name="T19" fmla="*/ 116 h 366"/>
                          <a:gd name="T20" fmla="*/ 210 w 272"/>
                          <a:gd name="T21" fmla="*/ 128 h 366"/>
                          <a:gd name="T22" fmla="*/ 203 w 272"/>
                          <a:gd name="T23" fmla="*/ 130 h 366"/>
                          <a:gd name="T24" fmla="*/ 195 w 272"/>
                          <a:gd name="T25" fmla="*/ 141 h 366"/>
                          <a:gd name="T26" fmla="*/ 182 w 272"/>
                          <a:gd name="T27" fmla="*/ 152 h 366"/>
                          <a:gd name="T28" fmla="*/ 170 w 272"/>
                          <a:gd name="T29" fmla="*/ 150 h 366"/>
                          <a:gd name="T30" fmla="*/ 163 w 272"/>
                          <a:gd name="T31" fmla="*/ 147 h 366"/>
                          <a:gd name="T32" fmla="*/ 150 w 272"/>
                          <a:gd name="T33" fmla="*/ 148 h 366"/>
                          <a:gd name="T34" fmla="*/ 146 w 272"/>
                          <a:gd name="T35" fmla="*/ 150 h 366"/>
                          <a:gd name="T36" fmla="*/ 136 w 272"/>
                          <a:gd name="T37" fmla="*/ 154 h 366"/>
                          <a:gd name="T38" fmla="*/ 125 w 272"/>
                          <a:gd name="T39" fmla="*/ 181 h 366"/>
                          <a:gd name="T40" fmla="*/ 127 w 272"/>
                          <a:gd name="T41" fmla="*/ 162 h 366"/>
                          <a:gd name="T42" fmla="*/ 114 w 272"/>
                          <a:gd name="T43" fmla="*/ 203 h 366"/>
                          <a:gd name="T44" fmla="*/ 110 w 272"/>
                          <a:gd name="T45" fmla="*/ 238 h 366"/>
                          <a:gd name="T46" fmla="*/ 111 w 272"/>
                          <a:gd name="T47" fmla="*/ 270 h 366"/>
                          <a:gd name="T48" fmla="*/ 122 w 272"/>
                          <a:gd name="T49" fmla="*/ 337 h 366"/>
                          <a:gd name="T50" fmla="*/ 139 w 272"/>
                          <a:gd name="T51" fmla="*/ 360 h 366"/>
                          <a:gd name="T52" fmla="*/ 150 w 272"/>
                          <a:gd name="T53" fmla="*/ 369 h 366"/>
                          <a:gd name="T54" fmla="*/ 156 w 272"/>
                          <a:gd name="T55" fmla="*/ 394 h 366"/>
                          <a:gd name="T56" fmla="*/ 141 w 272"/>
                          <a:gd name="T57" fmla="*/ 407 h 366"/>
                          <a:gd name="T58" fmla="*/ 108 w 272"/>
                          <a:gd name="T59" fmla="*/ 390 h 366"/>
                          <a:gd name="T60" fmla="*/ 83 w 272"/>
                          <a:gd name="T61" fmla="*/ 372 h 366"/>
                          <a:gd name="T62" fmla="*/ 63 w 272"/>
                          <a:gd name="T63" fmla="*/ 349 h 366"/>
                          <a:gd name="T64" fmla="*/ 37 w 272"/>
                          <a:gd name="T65" fmla="*/ 315 h 366"/>
                          <a:gd name="T66" fmla="*/ 21 w 272"/>
                          <a:gd name="T67" fmla="*/ 293 h 366"/>
                          <a:gd name="T68" fmla="*/ 12 w 272"/>
                          <a:gd name="T69" fmla="*/ 273 h 366"/>
                          <a:gd name="T70" fmla="*/ 5 w 272"/>
                          <a:gd name="T71" fmla="*/ 250 h 366"/>
                          <a:gd name="T72" fmla="*/ 2 w 272"/>
                          <a:gd name="T73" fmla="*/ 235 h 366"/>
                          <a:gd name="T74" fmla="*/ 0 w 272"/>
                          <a:gd name="T75" fmla="*/ 220 h 366"/>
                          <a:gd name="T76" fmla="*/ 0 w 272"/>
                          <a:gd name="T77" fmla="*/ 202 h 366"/>
                          <a:gd name="T78" fmla="*/ 5 w 272"/>
                          <a:gd name="T79" fmla="*/ 167 h 366"/>
                          <a:gd name="T80" fmla="*/ 10 w 272"/>
                          <a:gd name="T81" fmla="*/ 131 h 366"/>
                          <a:gd name="T82" fmla="*/ 27 w 272"/>
                          <a:gd name="T83" fmla="*/ 99 h 366"/>
                          <a:gd name="T84" fmla="*/ 31 w 272"/>
                          <a:gd name="T85" fmla="*/ 91 h 366"/>
                          <a:gd name="T86" fmla="*/ 44 w 272"/>
                          <a:gd name="T87" fmla="*/ 68 h 366"/>
                          <a:gd name="T88" fmla="*/ 62 w 272"/>
                          <a:gd name="T89" fmla="*/ 59 h 366"/>
                          <a:gd name="T90" fmla="*/ 89 w 272"/>
                          <a:gd name="T91" fmla="*/ 58 h 366"/>
                          <a:gd name="T92" fmla="*/ 109 w 272"/>
                          <a:gd name="T93" fmla="*/ 54 h 366"/>
                          <a:gd name="T94" fmla="*/ 72 w 272"/>
                          <a:gd name="T95" fmla="*/ 31 h 366"/>
                          <a:gd name="T96" fmla="*/ 65 w 272"/>
                          <a:gd name="T97" fmla="*/ 22 h 366"/>
                          <a:gd name="T98" fmla="*/ 72 w 272"/>
                          <a:gd name="T99" fmla="*/ 6 h 36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2"/>
                          <a:gd name="T151" fmla="*/ 0 h 366"/>
                          <a:gd name="T152" fmla="*/ 272 w 272"/>
                          <a:gd name="T153" fmla="*/ 366 h 36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2" h="366">
                            <a:moveTo>
                              <a:pt x="68" y="6"/>
                            </a:moveTo>
                            <a:lnTo>
                              <a:pt x="134" y="0"/>
                            </a:lnTo>
                            <a:lnTo>
                              <a:pt x="160" y="0"/>
                            </a:lnTo>
                            <a:lnTo>
                              <a:pt x="183" y="4"/>
                            </a:lnTo>
                            <a:lnTo>
                              <a:pt x="196" y="8"/>
                            </a:lnTo>
                            <a:lnTo>
                              <a:pt x="216" y="17"/>
                            </a:lnTo>
                            <a:lnTo>
                              <a:pt x="233" y="30"/>
                            </a:lnTo>
                            <a:lnTo>
                              <a:pt x="250" y="47"/>
                            </a:lnTo>
                            <a:cubicBezTo>
                              <a:pt x="272" y="82"/>
                              <a:pt x="261" y="104"/>
                              <a:pt x="222" y="106"/>
                            </a:cubicBezTo>
                            <a:cubicBezTo>
                              <a:pt x="215" y="106"/>
                              <a:pt x="217" y="102"/>
                              <a:pt x="210" y="104"/>
                            </a:cubicBezTo>
                            <a:cubicBezTo>
                              <a:pt x="207" y="107"/>
                              <a:pt x="204" y="109"/>
                              <a:pt x="201" y="114"/>
                            </a:cubicBezTo>
                            <a:cubicBezTo>
                              <a:pt x="200" y="116"/>
                              <a:pt x="195" y="116"/>
                              <a:pt x="195" y="116"/>
                            </a:cubicBezTo>
                            <a:cubicBezTo>
                              <a:pt x="192" y="120"/>
                              <a:pt x="190" y="119"/>
                              <a:pt x="187" y="126"/>
                            </a:cubicBezTo>
                            <a:cubicBezTo>
                              <a:pt x="184" y="134"/>
                              <a:pt x="182" y="132"/>
                              <a:pt x="174" y="136"/>
                            </a:cubicBezTo>
                            <a:cubicBezTo>
                              <a:pt x="170" y="135"/>
                              <a:pt x="166" y="135"/>
                              <a:pt x="162" y="134"/>
                            </a:cubicBezTo>
                            <a:cubicBezTo>
                              <a:pt x="160" y="134"/>
                              <a:pt x="156" y="131"/>
                              <a:pt x="156" y="131"/>
                            </a:cubicBezTo>
                            <a:cubicBezTo>
                              <a:pt x="155" y="127"/>
                              <a:pt x="148" y="133"/>
                              <a:pt x="144" y="132"/>
                            </a:cubicBezTo>
                            <a:cubicBezTo>
                              <a:pt x="140" y="132"/>
                              <a:pt x="142" y="133"/>
                              <a:pt x="140" y="134"/>
                            </a:cubicBezTo>
                            <a:cubicBezTo>
                              <a:pt x="138" y="134"/>
                              <a:pt x="133" y="134"/>
                              <a:pt x="130" y="138"/>
                            </a:cubicBezTo>
                            <a:cubicBezTo>
                              <a:pt x="128" y="143"/>
                              <a:pt x="121" y="157"/>
                              <a:pt x="119" y="162"/>
                            </a:cubicBezTo>
                            <a:cubicBezTo>
                              <a:pt x="119" y="162"/>
                              <a:pt x="121" y="145"/>
                              <a:pt x="121" y="145"/>
                            </a:cubicBezTo>
                            <a:cubicBezTo>
                              <a:pt x="121" y="148"/>
                              <a:pt x="116" y="176"/>
                              <a:pt x="110" y="182"/>
                            </a:cubicBezTo>
                            <a:cubicBezTo>
                              <a:pt x="107" y="194"/>
                              <a:pt x="108" y="202"/>
                              <a:pt x="106" y="213"/>
                            </a:cubicBezTo>
                            <a:cubicBezTo>
                              <a:pt x="107" y="224"/>
                              <a:pt x="104" y="231"/>
                              <a:pt x="107" y="241"/>
                            </a:cubicBezTo>
                            <a:cubicBezTo>
                              <a:pt x="108" y="262"/>
                              <a:pt x="104" y="285"/>
                              <a:pt x="116" y="302"/>
                            </a:cubicBezTo>
                            <a:cubicBezTo>
                              <a:pt x="120" y="309"/>
                              <a:pt x="125" y="320"/>
                              <a:pt x="133" y="322"/>
                            </a:cubicBezTo>
                            <a:cubicBezTo>
                              <a:pt x="138" y="325"/>
                              <a:pt x="140" y="327"/>
                              <a:pt x="144" y="330"/>
                            </a:cubicBezTo>
                            <a:cubicBezTo>
                              <a:pt x="146" y="332"/>
                              <a:pt x="149" y="349"/>
                              <a:pt x="150" y="353"/>
                            </a:cubicBezTo>
                            <a:cubicBezTo>
                              <a:pt x="147" y="361"/>
                              <a:pt x="152" y="366"/>
                              <a:pt x="135" y="364"/>
                            </a:cubicBezTo>
                            <a:cubicBezTo>
                              <a:pt x="124" y="360"/>
                              <a:pt x="115" y="353"/>
                              <a:pt x="104" y="349"/>
                            </a:cubicBezTo>
                            <a:cubicBezTo>
                              <a:pt x="101" y="346"/>
                              <a:pt x="82" y="335"/>
                              <a:pt x="79" y="333"/>
                            </a:cubicBezTo>
                            <a:cubicBezTo>
                              <a:pt x="70" y="317"/>
                              <a:pt x="75" y="325"/>
                              <a:pt x="61" y="312"/>
                            </a:cubicBezTo>
                            <a:cubicBezTo>
                              <a:pt x="59" y="306"/>
                              <a:pt x="40" y="286"/>
                              <a:pt x="35" y="282"/>
                            </a:cubicBezTo>
                            <a:cubicBezTo>
                              <a:pt x="34" y="277"/>
                              <a:pt x="25" y="266"/>
                              <a:pt x="21" y="262"/>
                            </a:cubicBezTo>
                            <a:cubicBezTo>
                              <a:pt x="18" y="257"/>
                              <a:pt x="17" y="248"/>
                              <a:pt x="12" y="244"/>
                            </a:cubicBezTo>
                            <a:cubicBezTo>
                              <a:pt x="11" y="240"/>
                              <a:pt x="7" y="230"/>
                              <a:pt x="5" y="223"/>
                            </a:cubicBezTo>
                            <a:cubicBezTo>
                              <a:pt x="2" y="217"/>
                              <a:pt x="6" y="216"/>
                              <a:pt x="2" y="210"/>
                            </a:cubicBezTo>
                            <a:cubicBezTo>
                              <a:pt x="3" y="204"/>
                              <a:pt x="2" y="202"/>
                              <a:pt x="0" y="197"/>
                            </a:cubicBezTo>
                            <a:cubicBezTo>
                              <a:pt x="4" y="192"/>
                              <a:pt x="0" y="181"/>
                              <a:pt x="0" y="181"/>
                            </a:cubicBezTo>
                            <a:cubicBezTo>
                              <a:pt x="0" y="178"/>
                              <a:pt x="5" y="152"/>
                              <a:pt x="5" y="149"/>
                            </a:cubicBezTo>
                            <a:cubicBezTo>
                              <a:pt x="6" y="131"/>
                              <a:pt x="10" y="120"/>
                              <a:pt x="10" y="117"/>
                            </a:cubicBezTo>
                            <a:cubicBezTo>
                              <a:pt x="10" y="114"/>
                              <a:pt x="20" y="95"/>
                              <a:pt x="25" y="89"/>
                            </a:cubicBezTo>
                            <a:cubicBezTo>
                              <a:pt x="28" y="83"/>
                              <a:pt x="27" y="84"/>
                              <a:pt x="29" y="81"/>
                            </a:cubicBezTo>
                            <a:cubicBezTo>
                              <a:pt x="32" y="77"/>
                              <a:pt x="37" y="65"/>
                              <a:pt x="42" y="61"/>
                            </a:cubicBezTo>
                            <a:cubicBezTo>
                              <a:pt x="45" y="52"/>
                              <a:pt x="28" y="69"/>
                              <a:pt x="60" y="53"/>
                            </a:cubicBezTo>
                            <a:cubicBezTo>
                              <a:pt x="67" y="49"/>
                              <a:pt x="77" y="54"/>
                              <a:pt x="85" y="52"/>
                            </a:cubicBezTo>
                            <a:cubicBezTo>
                              <a:pt x="91" y="49"/>
                              <a:pt x="100" y="52"/>
                              <a:pt x="105" y="48"/>
                            </a:cubicBezTo>
                            <a:cubicBezTo>
                              <a:pt x="113" y="25"/>
                              <a:pt x="81" y="28"/>
                              <a:pt x="68" y="27"/>
                            </a:cubicBezTo>
                            <a:cubicBezTo>
                              <a:pt x="63" y="24"/>
                              <a:pt x="68" y="24"/>
                              <a:pt x="63" y="20"/>
                            </a:cubicBezTo>
                            <a:cubicBezTo>
                              <a:pt x="63" y="12"/>
                              <a:pt x="65" y="12"/>
                              <a:pt x="68" y="6"/>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32814" name="Freeform 56"/>
                    <p:cNvSpPr>
                      <a:spLocks/>
                    </p:cNvSpPr>
                    <p:nvPr/>
                  </p:nvSpPr>
                  <p:spPr bwMode="auto">
                    <a:xfrm>
                      <a:off x="3302" y="2934"/>
                      <a:ext cx="223" cy="699"/>
                    </a:xfrm>
                    <a:custGeom>
                      <a:avLst/>
                      <a:gdLst>
                        <a:gd name="T0" fmla="*/ 116 w 223"/>
                        <a:gd name="T1" fmla="*/ 503 h 699"/>
                        <a:gd name="T2" fmla="*/ 208 w 223"/>
                        <a:gd name="T3" fmla="*/ 284 h 699"/>
                        <a:gd name="T4" fmla="*/ 223 w 223"/>
                        <a:gd name="T5" fmla="*/ 0 h 699"/>
                        <a:gd name="T6" fmla="*/ 39 w 223"/>
                        <a:gd name="T7" fmla="*/ 161 h 699"/>
                        <a:gd name="T8" fmla="*/ 0 w 223"/>
                        <a:gd name="T9" fmla="*/ 699 h 699"/>
                        <a:gd name="T10" fmla="*/ 135 w 223"/>
                        <a:gd name="T11" fmla="*/ 664 h 699"/>
                        <a:gd name="T12" fmla="*/ 0 60000 65536"/>
                        <a:gd name="T13" fmla="*/ 0 60000 65536"/>
                        <a:gd name="T14" fmla="*/ 0 60000 65536"/>
                        <a:gd name="T15" fmla="*/ 0 60000 65536"/>
                        <a:gd name="T16" fmla="*/ 0 60000 65536"/>
                        <a:gd name="T17" fmla="*/ 0 60000 65536"/>
                        <a:gd name="T18" fmla="*/ 0 w 223"/>
                        <a:gd name="T19" fmla="*/ 0 h 699"/>
                        <a:gd name="T20" fmla="*/ 223 w 223"/>
                        <a:gd name="T21" fmla="*/ 699 h 699"/>
                      </a:gdLst>
                      <a:ahLst/>
                      <a:cxnLst>
                        <a:cxn ang="T12">
                          <a:pos x="T0" y="T1"/>
                        </a:cxn>
                        <a:cxn ang="T13">
                          <a:pos x="T2" y="T3"/>
                        </a:cxn>
                        <a:cxn ang="T14">
                          <a:pos x="T4" y="T5"/>
                        </a:cxn>
                        <a:cxn ang="T15">
                          <a:pos x="T6" y="T7"/>
                        </a:cxn>
                        <a:cxn ang="T16">
                          <a:pos x="T8" y="T9"/>
                        </a:cxn>
                        <a:cxn ang="T17">
                          <a:pos x="T10" y="T11"/>
                        </a:cxn>
                      </a:cxnLst>
                      <a:rect l="T18" t="T19" r="T20" b="T21"/>
                      <a:pathLst>
                        <a:path w="223" h="699">
                          <a:moveTo>
                            <a:pt x="116" y="503"/>
                          </a:moveTo>
                          <a:lnTo>
                            <a:pt x="208" y="284"/>
                          </a:lnTo>
                          <a:lnTo>
                            <a:pt x="223" y="0"/>
                          </a:lnTo>
                          <a:lnTo>
                            <a:pt x="39" y="161"/>
                          </a:lnTo>
                          <a:lnTo>
                            <a:pt x="0" y="699"/>
                          </a:lnTo>
                          <a:lnTo>
                            <a:pt x="135" y="664"/>
                          </a:lnTo>
                        </a:path>
                      </a:pathLst>
                    </a:custGeom>
                    <a:solidFill>
                      <a:schemeClr val="bg1"/>
                    </a:solidFill>
                    <a:ln w="9525">
                      <a:solidFill>
                        <a:schemeClr val="bg1"/>
                      </a:solidFill>
                      <a:round/>
                      <a:headEnd/>
                      <a:tailEnd/>
                    </a:ln>
                  </p:spPr>
                  <p:txBody>
                    <a:bodyPr/>
                    <a:lstStyle/>
                    <a:p>
                      <a:endParaRPr lang="en-US"/>
                    </a:p>
                  </p:txBody>
                </p:sp>
                <p:sp>
                  <p:nvSpPr>
                    <p:cNvPr id="32815" name="Freeform 57"/>
                    <p:cNvSpPr>
                      <a:spLocks/>
                    </p:cNvSpPr>
                    <p:nvPr/>
                  </p:nvSpPr>
                  <p:spPr bwMode="auto">
                    <a:xfrm>
                      <a:off x="4156" y="3230"/>
                      <a:ext cx="352" cy="568"/>
                    </a:xfrm>
                    <a:custGeom>
                      <a:avLst/>
                      <a:gdLst>
                        <a:gd name="T0" fmla="*/ 306 w 352"/>
                        <a:gd name="T1" fmla="*/ 422 h 568"/>
                        <a:gd name="T2" fmla="*/ 328 w 352"/>
                        <a:gd name="T3" fmla="*/ 231 h 568"/>
                        <a:gd name="T4" fmla="*/ 352 w 352"/>
                        <a:gd name="T5" fmla="*/ 0 h 568"/>
                        <a:gd name="T6" fmla="*/ 62 w 352"/>
                        <a:gd name="T7" fmla="*/ 131 h 568"/>
                        <a:gd name="T8" fmla="*/ 0 w 352"/>
                        <a:gd name="T9" fmla="*/ 568 h 568"/>
                        <a:gd name="T10" fmla="*/ 213 w 352"/>
                        <a:gd name="T11" fmla="*/ 540 h 568"/>
                        <a:gd name="T12" fmla="*/ 0 60000 65536"/>
                        <a:gd name="T13" fmla="*/ 0 60000 65536"/>
                        <a:gd name="T14" fmla="*/ 0 60000 65536"/>
                        <a:gd name="T15" fmla="*/ 0 60000 65536"/>
                        <a:gd name="T16" fmla="*/ 0 60000 65536"/>
                        <a:gd name="T17" fmla="*/ 0 60000 65536"/>
                        <a:gd name="T18" fmla="*/ 0 w 352"/>
                        <a:gd name="T19" fmla="*/ 0 h 568"/>
                        <a:gd name="T20" fmla="*/ 352 w 352"/>
                        <a:gd name="T21" fmla="*/ 568 h 568"/>
                      </a:gdLst>
                      <a:ahLst/>
                      <a:cxnLst>
                        <a:cxn ang="T12">
                          <a:pos x="T0" y="T1"/>
                        </a:cxn>
                        <a:cxn ang="T13">
                          <a:pos x="T2" y="T3"/>
                        </a:cxn>
                        <a:cxn ang="T14">
                          <a:pos x="T4" y="T5"/>
                        </a:cxn>
                        <a:cxn ang="T15">
                          <a:pos x="T6" y="T7"/>
                        </a:cxn>
                        <a:cxn ang="T16">
                          <a:pos x="T8" y="T9"/>
                        </a:cxn>
                        <a:cxn ang="T17">
                          <a:pos x="T10" y="T11"/>
                        </a:cxn>
                      </a:cxnLst>
                      <a:rect l="T18" t="T19" r="T20" b="T21"/>
                      <a:pathLst>
                        <a:path w="352" h="568">
                          <a:moveTo>
                            <a:pt x="306" y="422"/>
                          </a:moveTo>
                          <a:lnTo>
                            <a:pt x="328" y="231"/>
                          </a:lnTo>
                          <a:lnTo>
                            <a:pt x="352" y="0"/>
                          </a:lnTo>
                          <a:lnTo>
                            <a:pt x="62" y="131"/>
                          </a:lnTo>
                          <a:lnTo>
                            <a:pt x="0" y="568"/>
                          </a:lnTo>
                          <a:lnTo>
                            <a:pt x="213" y="540"/>
                          </a:lnTo>
                        </a:path>
                      </a:pathLst>
                    </a:custGeom>
                    <a:solidFill>
                      <a:schemeClr val="bg1"/>
                    </a:solidFill>
                    <a:ln w="9525">
                      <a:solidFill>
                        <a:schemeClr val="bg1"/>
                      </a:solidFill>
                      <a:round/>
                      <a:headEnd/>
                      <a:tailEnd/>
                    </a:ln>
                  </p:spPr>
                  <p:txBody>
                    <a:bodyPr/>
                    <a:lstStyle/>
                    <a:p>
                      <a:endParaRPr lang="en-US"/>
                    </a:p>
                  </p:txBody>
                </p:sp>
              </p:grpSp>
              <p:sp>
                <p:nvSpPr>
                  <p:cNvPr id="32812" name="Oval 58"/>
                  <p:cNvSpPr>
                    <a:spLocks noChangeArrowheads="1"/>
                  </p:cNvSpPr>
                  <p:nvPr/>
                </p:nvSpPr>
                <p:spPr bwMode="auto">
                  <a:xfrm>
                    <a:off x="4249" y="3362"/>
                    <a:ext cx="330" cy="388"/>
                  </a:xfrm>
                  <a:prstGeom prst="ellipse">
                    <a:avLst/>
                  </a:prstGeom>
                  <a:solidFill>
                    <a:schemeClr val="bg1"/>
                  </a:solidFill>
                  <a:ln w="9525">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grpSp>
            <p:sp>
              <p:nvSpPr>
                <p:cNvPr id="32810" name="Freeform 59"/>
                <p:cNvSpPr>
                  <a:spLocks/>
                </p:cNvSpPr>
                <p:nvPr/>
              </p:nvSpPr>
              <p:spPr bwMode="auto">
                <a:xfrm>
                  <a:off x="3361" y="1033"/>
                  <a:ext cx="913" cy="2903"/>
                </a:xfrm>
                <a:custGeom>
                  <a:avLst/>
                  <a:gdLst>
                    <a:gd name="T0" fmla="*/ 210 w 913"/>
                    <a:gd name="T1" fmla="*/ 69 h 2903"/>
                    <a:gd name="T2" fmla="*/ 241 w 913"/>
                    <a:gd name="T3" fmla="*/ 50 h 2903"/>
                    <a:gd name="T4" fmla="*/ 356 w 913"/>
                    <a:gd name="T5" fmla="*/ 8 h 2903"/>
                    <a:gd name="T6" fmla="*/ 629 w 913"/>
                    <a:gd name="T7" fmla="*/ 19 h 2903"/>
                    <a:gd name="T8" fmla="*/ 755 w 913"/>
                    <a:gd name="T9" fmla="*/ 123 h 2903"/>
                    <a:gd name="T10" fmla="*/ 813 w 913"/>
                    <a:gd name="T11" fmla="*/ 230 h 2903"/>
                    <a:gd name="T12" fmla="*/ 832 w 913"/>
                    <a:gd name="T13" fmla="*/ 303 h 2903"/>
                    <a:gd name="T14" fmla="*/ 851 w 913"/>
                    <a:gd name="T15" fmla="*/ 369 h 2903"/>
                    <a:gd name="T16" fmla="*/ 905 w 913"/>
                    <a:gd name="T17" fmla="*/ 457 h 2903"/>
                    <a:gd name="T18" fmla="*/ 898 w 913"/>
                    <a:gd name="T19" fmla="*/ 499 h 2903"/>
                    <a:gd name="T20" fmla="*/ 863 w 913"/>
                    <a:gd name="T21" fmla="*/ 503 h 2903"/>
                    <a:gd name="T22" fmla="*/ 851 w 913"/>
                    <a:gd name="T23" fmla="*/ 553 h 2903"/>
                    <a:gd name="T24" fmla="*/ 851 w 913"/>
                    <a:gd name="T25" fmla="*/ 626 h 2903"/>
                    <a:gd name="T26" fmla="*/ 859 w 913"/>
                    <a:gd name="T27" fmla="*/ 683 h 2903"/>
                    <a:gd name="T28" fmla="*/ 828 w 913"/>
                    <a:gd name="T29" fmla="*/ 737 h 2903"/>
                    <a:gd name="T30" fmla="*/ 729 w 913"/>
                    <a:gd name="T31" fmla="*/ 749 h 2903"/>
                    <a:gd name="T32" fmla="*/ 694 w 913"/>
                    <a:gd name="T33" fmla="*/ 783 h 2903"/>
                    <a:gd name="T34" fmla="*/ 659 w 913"/>
                    <a:gd name="T35" fmla="*/ 864 h 2903"/>
                    <a:gd name="T36" fmla="*/ 732 w 913"/>
                    <a:gd name="T37" fmla="*/ 987 h 2903"/>
                    <a:gd name="T38" fmla="*/ 836 w 913"/>
                    <a:gd name="T39" fmla="*/ 1117 h 2903"/>
                    <a:gd name="T40" fmla="*/ 871 w 913"/>
                    <a:gd name="T41" fmla="*/ 1256 h 2903"/>
                    <a:gd name="T42" fmla="*/ 878 w 913"/>
                    <a:gd name="T43" fmla="*/ 1421 h 2903"/>
                    <a:gd name="T44" fmla="*/ 863 w 913"/>
                    <a:gd name="T45" fmla="*/ 1459 h 2903"/>
                    <a:gd name="T46" fmla="*/ 901 w 913"/>
                    <a:gd name="T47" fmla="*/ 1597 h 2903"/>
                    <a:gd name="T48" fmla="*/ 905 w 913"/>
                    <a:gd name="T49" fmla="*/ 1801 h 2903"/>
                    <a:gd name="T50" fmla="*/ 894 w 913"/>
                    <a:gd name="T51" fmla="*/ 1889 h 2903"/>
                    <a:gd name="T52" fmla="*/ 886 w 913"/>
                    <a:gd name="T53" fmla="*/ 2139 h 2903"/>
                    <a:gd name="T54" fmla="*/ 867 w 913"/>
                    <a:gd name="T55" fmla="*/ 2281 h 2903"/>
                    <a:gd name="T56" fmla="*/ 855 w 913"/>
                    <a:gd name="T57" fmla="*/ 2442 h 2903"/>
                    <a:gd name="T58" fmla="*/ 848 w 913"/>
                    <a:gd name="T59" fmla="*/ 2458 h 2903"/>
                    <a:gd name="T60" fmla="*/ 798 w 913"/>
                    <a:gd name="T61" fmla="*/ 2557 h 2903"/>
                    <a:gd name="T62" fmla="*/ 786 w 913"/>
                    <a:gd name="T63" fmla="*/ 2765 h 2903"/>
                    <a:gd name="T64" fmla="*/ 790 w 913"/>
                    <a:gd name="T65" fmla="*/ 2891 h 2903"/>
                    <a:gd name="T66" fmla="*/ 671 w 913"/>
                    <a:gd name="T67" fmla="*/ 2834 h 2903"/>
                    <a:gd name="T68" fmla="*/ 560 w 913"/>
                    <a:gd name="T69" fmla="*/ 2630 h 2903"/>
                    <a:gd name="T70" fmla="*/ 375 w 913"/>
                    <a:gd name="T71" fmla="*/ 2638 h 2903"/>
                    <a:gd name="T72" fmla="*/ 275 w 913"/>
                    <a:gd name="T73" fmla="*/ 2657 h 2903"/>
                    <a:gd name="T74" fmla="*/ 237 w 913"/>
                    <a:gd name="T75" fmla="*/ 2776 h 2903"/>
                    <a:gd name="T76" fmla="*/ 122 w 913"/>
                    <a:gd name="T77" fmla="*/ 2699 h 2903"/>
                    <a:gd name="T78" fmla="*/ 87 w 913"/>
                    <a:gd name="T79" fmla="*/ 2619 h 2903"/>
                    <a:gd name="T80" fmla="*/ 45 w 913"/>
                    <a:gd name="T81" fmla="*/ 2411 h 2903"/>
                    <a:gd name="T82" fmla="*/ 72 w 913"/>
                    <a:gd name="T83" fmla="*/ 2262 h 2903"/>
                    <a:gd name="T84" fmla="*/ 145 w 913"/>
                    <a:gd name="T85" fmla="*/ 2123 h 2903"/>
                    <a:gd name="T86" fmla="*/ 160 w 913"/>
                    <a:gd name="T87" fmla="*/ 1935 h 2903"/>
                    <a:gd name="T88" fmla="*/ 114 w 913"/>
                    <a:gd name="T89" fmla="*/ 1786 h 2903"/>
                    <a:gd name="T90" fmla="*/ 76 w 913"/>
                    <a:gd name="T91" fmla="*/ 1578 h 2903"/>
                    <a:gd name="T92" fmla="*/ 18 w 913"/>
                    <a:gd name="T93" fmla="*/ 1425 h 2903"/>
                    <a:gd name="T94" fmla="*/ 3 w 913"/>
                    <a:gd name="T95" fmla="*/ 1229 h 2903"/>
                    <a:gd name="T96" fmla="*/ 34 w 913"/>
                    <a:gd name="T97" fmla="*/ 1071 h 2903"/>
                    <a:gd name="T98" fmla="*/ 183 w 913"/>
                    <a:gd name="T99" fmla="*/ 814 h 2903"/>
                    <a:gd name="T100" fmla="*/ 237 w 913"/>
                    <a:gd name="T101" fmla="*/ 637 h 2903"/>
                    <a:gd name="T102" fmla="*/ 160 w 913"/>
                    <a:gd name="T103" fmla="*/ 503 h 2903"/>
                    <a:gd name="T104" fmla="*/ 103 w 913"/>
                    <a:gd name="T105" fmla="*/ 261 h 2903"/>
                    <a:gd name="T106" fmla="*/ 168 w 913"/>
                    <a:gd name="T107" fmla="*/ 115 h 2903"/>
                    <a:gd name="T108" fmla="*/ 210 w 913"/>
                    <a:gd name="T109" fmla="*/ 69 h 29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13"/>
                    <a:gd name="T166" fmla="*/ 0 h 2903"/>
                    <a:gd name="T167" fmla="*/ 913 w 913"/>
                    <a:gd name="T168" fmla="*/ 2903 h 29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13" h="2903">
                      <a:moveTo>
                        <a:pt x="210" y="69"/>
                      </a:moveTo>
                      <a:cubicBezTo>
                        <a:pt x="225" y="60"/>
                        <a:pt x="217" y="60"/>
                        <a:pt x="241" y="50"/>
                      </a:cubicBezTo>
                      <a:cubicBezTo>
                        <a:pt x="265" y="40"/>
                        <a:pt x="291" y="13"/>
                        <a:pt x="356" y="8"/>
                      </a:cubicBezTo>
                      <a:cubicBezTo>
                        <a:pt x="421" y="3"/>
                        <a:pt x="563" y="0"/>
                        <a:pt x="629" y="19"/>
                      </a:cubicBezTo>
                      <a:cubicBezTo>
                        <a:pt x="695" y="38"/>
                        <a:pt x="724" y="88"/>
                        <a:pt x="755" y="123"/>
                      </a:cubicBezTo>
                      <a:cubicBezTo>
                        <a:pt x="786" y="158"/>
                        <a:pt x="800" y="200"/>
                        <a:pt x="813" y="230"/>
                      </a:cubicBezTo>
                      <a:cubicBezTo>
                        <a:pt x="826" y="260"/>
                        <a:pt x="826" y="280"/>
                        <a:pt x="832" y="303"/>
                      </a:cubicBezTo>
                      <a:cubicBezTo>
                        <a:pt x="838" y="326"/>
                        <a:pt x="839" y="343"/>
                        <a:pt x="851" y="369"/>
                      </a:cubicBezTo>
                      <a:cubicBezTo>
                        <a:pt x="863" y="395"/>
                        <a:pt x="897" y="435"/>
                        <a:pt x="905" y="457"/>
                      </a:cubicBezTo>
                      <a:cubicBezTo>
                        <a:pt x="913" y="479"/>
                        <a:pt x="905" y="491"/>
                        <a:pt x="898" y="499"/>
                      </a:cubicBezTo>
                      <a:cubicBezTo>
                        <a:pt x="891" y="507"/>
                        <a:pt x="871" y="494"/>
                        <a:pt x="863" y="503"/>
                      </a:cubicBezTo>
                      <a:cubicBezTo>
                        <a:pt x="855" y="512"/>
                        <a:pt x="853" y="533"/>
                        <a:pt x="851" y="553"/>
                      </a:cubicBezTo>
                      <a:cubicBezTo>
                        <a:pt x="849" y="573"/>
                        <a:pt x="850" y="604"/>
                        <a:pt x="851" y="626"/>
                      </a:cubicBezTo>
                      <a:cubicBezTo>
                        <a:pt x="852" y="648"/>
                        <a:pt x="863" y="665"/>
                        <a:pt x="859" y="683"/>
                      </a:cubicBezTo>
                      <a:cubicBezTo>
                        <a:pt x="855" y="701"/>
                        <a:pt x="850" y="726"/>
                        <a:pt x="828" y="737"/>
                      </a:cubicBezTo>
                      <a:cubicBezTo>
                        <a:pt x="806" y="748"/>
                        <a:pt x="751" y="741"/>
                        <a:pt x="729" y="749"/>
                      </a:cubicBezTo>
                      <a:cubicBezTo>
                        <a:pt x="707" y="757"/>
                        <a:pt x="706" y="764"/>
                        <a:pt x="694" y="783"/>
                      </a:cubicBezTo>
                      <a:cubicBezTo>
                        <a:pt x="682" y="802"/>
                        <a:pt x="653" y="830"/>
                        <a:pt x="659" y="864"/>
                      </a:cubicBezTo>
                      <a:cubicBezTo>
                        <a:pt x="665" y="898"/>
                        <a:pt x="702" y="945"/>
                        <a:pt x="732" y="987"/>
                      </a:cubicBezTo>
                      <a:cubicBezTo>
                        <a:pt x="762" y="1029"/>
                        <a:pt x="813" y="1072"/>
                        <a:pt x="836" y="1117"/>
                      </a:cubicBezTo>
                      <a:cubicBezTo>
                        <a:pt x="859" y="1162"/>
                        <a:pt x="864" y="1205"/>
                        <a:pt x="871" y="1256"/>
                      </a:cubicBezTo>
                      <a:cubicBezTo>
                        <a:pt x="878" y="1307"/>
                        <a:pt x="879" y="1387"/>
                        <a:pt x="878" y="1421"/>
                      </a:cubicBezTo>
                      <a:cubicBezTo>
                        <a:pt x="877" y="1455"/>
                        <a:pt x="859" y="1430"/>
                        <a:pt x="863" y="1459"/>
                      </a:cubicBezTo>
                      <a:cubicBezTo>
                        <a:pt x="867" y="1488"/>
                        <a:pt x="894" y="1540"/>
                        <a:pt x="901" y="1597"/>
                      </a:cubicBezTo>
                      <a:cubicBezTo>
                        <a:pt x="908" y="1654"/>
                        <a:pt x="906" y="1752"/>
                        <a:pt x="905" y="1801"/>
                      </a:cubicBezTo>
                      <a:cubicBezTo>
                        <a:pt x="904" y="1850"/>
                        <a:pt x="897" y="1833"/>
                        <a:pt x="894" y="1889"/>
                      </a:cubicBezTo>
                      <a:cubicBezTo>
                        <a:pt x="891" y="1945"/>
                        <a:pt x="890" y="2074"/>
                        <a:pt x="886" y="2139"/>
                      </a:cubicBezTo>
                      <a:cubicBezTo>
                        <a:pt x="882" y="2204"/>
                        <a:pt x="872" y="2231"/>
                        <a:pt x="867" y="2281"/>
                      </a:cubicBezTo>
                      <a:cubicBezTo>
                        <a:pt x="862" y="2331"/>
                        <a:pt x="858" y="2413"/>
                        <a:pt x="855" y="2442"/>
                      </a:cubicBezTo>
                      <a:cubicBezTo>
                        <a:pt x="852" y="2471"/>
                        <a:pt x="857" y="2439"/>
                        <a:pt x="848" y="2458"/>
                      </a:cubicBezTo>
                      <a:cubicBezTo>
                        <a:pt x="839" y="2477"/>
                        <a:pt x="808" y="2506"/>
                        <a:pt x="798" y="2557"/>
                      </a:cubicBezTo>
                      <a:cubicBezTo>
                        <a:pt x="788" y="2608"/>
                        <a:pt x="787" y="2709"/>
                        <a:pt x="786" y="2765"/>
                      </a:cubicBezTo>
                      <a:cubicBezTo>
                        <a:pt x="785" y="2821"/>
                        <a:pt x="809" y="2879"/>
                        <a:pt x="790" y="2891"/>
                      </a:cubicBezTo>
                      <a:cubicBezTo>
                        <a:pt x="771" y="2903"/>
                        <a:pt x="709" y="2877"/>
                        <a:pt x="671" y="2834"/>
                      </a:cubicBezTo>
                      <a:cubicBezTo>
                        <a:pt x="633" y="2791"/>
                        <a:pt x="609" y="2663"/>
                        <a:pt x="560" y="2630"/>
                      </a:cubicBezTo>
                      <a:cubicBezTo>
                        <a:pt x="511" y="2597"/>
                        <a:pt x="422" y="2634"/>
                        <a:pt x="375" y="2638"/>
                      </a:cubicBezTo>
                      <a:cubicBezTo>
                        <a:pt x="328" y="2642"/>
                        <a:pt x="298" y="2634"/>
                        <a:pt x="275" y="2657"/>
                      </a:cubicBezTo>
                      <a:cubicBezTo>
                        <a:pt x="252" y="2680"/>
                        <a:pt x="263" y="2769"/>
                        <a:pt x="237" y="2776"/>
                      </a:cubicBezTo>
                      <a:cubicBezTo>
                        <a:pt x="211" y="2783"/>
                        <a:pt x="147" y="2725"/>
                        <a:pt x="122" y="2699"/>
                      </a:cubicBezTo>
                      <a:cubicBezTo>
                        <a:pt x="97" y="2673"/>
                        <a:pt x="100" y="2667"/>
                        <a:pt x="87" y="2619"/>
                      </a:cubicBezTo>
                      <a:cubicBezTo>
                        <a:pt x="74" y="2571"/>
                        <a:pt x="47" y="2470"/>
                        <a:pt x="45" y="2411"/>
                      </a:cubicBezTo>
                      <a:cubicBezTo>
                        <a:pt x="43" y="2352"/>
                        <a:pt x="55" y="2310"/>
                        <a:pt x="72" y="2262"/>
                      </a:cubicBezTo>
                      <a:cubicBezTo>
                        <a:pt x="89" y="2214"/>
                        <a:pt x="130" y="2177"/>
                        <a:pt x="145" y="2123"/>
                      </a:cubicBezTo>
                      <a:cubicBezTo>
                        <a:pt x="160" y="2069"/>
                        <a:pt x="165" y="1991"/>
                        <a:pt x="160" y="1935"/>
                      </a:cubicBezTo>
                      <a:cubicBezTo>
                        <a:pt x="155" y="1879"/>
                        <a:pt x="128" y="1845"/>
                        <a:pt x="114" y="1786"/>
                      </a:cubicBezTo>
                      <a:cubicBezTo>
                        <a:pt x="100" y="1727"/>
                        <a:pt x="92" y="1638"/>
                        <a:pt x="76" y="1578"/>
                      </a:cubicBezTo>
                      <a:cubicBezTo>
                        <a:pt x="60" y="1518"/>
                        <a:pt x="30" y="1483"/>
                        <a:pt x="18" y="1425"/>
                      </a:cubicBezTo>
                      <a:cubicBezTo>
                        <a:pt x="6" y="1367"/>
                        <a:pt x="0" y="1288"/>
                        <a:pt x="3" y="1229"/>
                      </a:cubicBezTo>
                      <a:cubicBezTo>
                        <a:pt x="6" y="1170"/>
                        <a:pt x="4" y="1140"/>
                        <a:pt x="34" y="1071"/>
                      </a:cubicBezTo>
                      <a:cubicBezTo>
                        <a:pt x="64" y="1002"/>
                        <a:pt x="149" y="886"/>
                        <a:pt x="183" y="814"/>
                      </a:cubicBezTo>
                      <a:cubicBezTo>
                        <a:pt x="217" y="742"/>
                        <a:pt x="241" y="689"/>
                        <a:pt x="237" y="637"/>
                      </a:cubicBezTo>
                      <a:cubicBezTo>
                        <a:pt x="233" y="585"/>
                        <a:pt x="182" y="566"/>
                        <a:pt x="160" y="503"/>
                      </a:cubicBezTo>
                      <a:cubicBezTo>
                        <a:pt x="138" y="440"/>
                        <a:pt x="102" y="326"/>
                        <a:pt x="103" y="261"/>
                      </a:cubicBezTo>
                      <a:cubicBezTo>
                        <a:pt x="104" y="196"/>
                        <a:pt x="150" y="147"/>
                        <a:pt x="168" y="115"/>
                      </a:cubicBezTo>
                      <a:cubicBezTo>
                        <a:pt x="186" y="83"/>
                        <a:pt x="201" y="79"/>
                        <a:pt x="210" y="69"/>
                      </a:cubicBezTo>
                      <a:close/>
                    </a:path>
                  </a:pathLst>
                </a:custGeom>
                <a:noFill/>
                <a:ln w="8255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808" name="Freeform 60"/>
              <p:cNvSpPr>
                <a:spLocks/>
              </p:cNvSpPr>
              <p:nvPr/>
            </p:nvSpPr>
            <p:spPr bwMode="auto">
              <a:xfrm>
                <a:off x="3541" y="1098"/>
                <a:ext cx="609" cy="618"/>
              </a:xfrm>
              <a:custGeom>
                <a:avLst/>
                <a:gdLst>
                  <a:gd name="T0" fmla="*/ 146 w 609"/>
                  <a:gd name="T1" fmla="*/ 30 h 603"/>
                  <a:gd name="T2" fmla="*/ 222 w 609"/>
                  <a:gd name="T3" fmla="*/ 6 h 603"/>
                  <a:gd name="T4" fmla="*/ 289 w 609"/>
                  <a:gd name="T5" fmla="*/ 0 h 603"/>
                  <a:gd name="T6" fmla="*/ 349 w 609"/>
                  <a:gd name="T7" fmla="*/ 6 h 603"/>
                  <a:gd name="T8" fmla="*/ 414 w 609"/>
                  <a:gd name="T9" fmla="*/ 30 h 603"/>
                  <a:gd name="T10" fmla="*/ 472 w 609"/>
                  <a:gd name="T11" fmla="*/ 58 h 603"/>
                  <a:gd name="T12" fmla="*/ 517 w 609"/>
                  <a:gd name="T13" fmla="*/ 96 h 603"/>
                  <a:gd name="T14" fmla="*/ 544 w 609"/>
                  <a:gd name="T15" fmla="*/ 136 h 603"/>
                  <a:gd name="T16" fmla="*/ 556 w 609"/>
                  <a:gd name="T17" fmla="*/ 166 h 603"/>
                  <a:gd name="T18" fmla="*/ 570 w 609"/>
                  <a:gd name="T19" fmla="*/ 208 h 603"/>
                  <a:gd name="T20" fmla="*/ 567 w 609"/>
                  <a:gd name="T21" fmla="*/ 260 h 603"/>
                  <a:gd name="T22" fmla="*/ 572 w 609"/>
                  <a:gd name="T23" fmla="*/ 273 h 603"/>
                  <a:gd name="T24" fmla="*/ 597 w 609"/>
                  <a:gd name="T25" fmla="*/ 313 h 603"/>
                  <a:gd name="T26" fmla="*/ 604 w 609"/>
                  <a:gd name="T27" fmla="*/ 347 h 603"/>
                  <a:gd name="T28" fmla="*/ 597 w 609"/>
                  <a:gd name="T29" fmla="*/ 370 h 603"/>
                  <a:gd name="T30" fmla="*/ 590 w 609"/>
                  <a:gd name="T31" fmla="*/ 382 h 603"/>
                  <a:gd name="T32" fmla="*/ 590 w 609"/>
                  <a:gd name="T33" fmla="*/ 402 h 603"/>
                  <a:gd name="T34" fmla="*/ 607 w 609"/>
                  <a:gd name="T35" fmla="*/ 416 h 603"/>
                  <a:gd name="T36" fmla="*/ 603 w 609"/>
                  <a:gd name="T37" fmla="*/ 500 h 603"/>
                  <a:gd name="T38" fmla="*/ 602 w 609"/>
                  <a:gd name="T39" fmla="*/ 516 h 603"/>
                  <a:gd name="T40" fmla="*/ 600 w 609"/>
                  <a:gd name="T41" fmla="*/ 530 h 603"/>
                  <a:gd name="T42" fmla="*/ 600 w 609"/>
                  <a:gd name="T43" fmla="*/ 541 h 603"/>
                  <a:gd name="T44" fmla="*/ 596 w 609"/>
                  <a:gd name="T45" fmla="*/ 590 h 603"/>
                  <a:gd name="T46" fmla="*/ 589 w 609"/>
                  <a:gd name="T47" fmla="*/ 614 h 603"/>
                  <a:gd name="T48" fmla="*/ 574 w 609"/>
                  <a:gd name="T49" fmla="*/ 630 h 603"/>
                  <a:gd name="T50" fmla="*/ 553 w 609"/>
                  <a:gd name="T51" fmla="*/ 630 h 603"/>
                  <a:gd name="T52" fmla="*/ 519 w 609"/>
                  <a:gd name="T53" fmla="*/ 630 h 603"/>
                  <a:gd name="T54" fmla="*/ 481 w 609"/>
                  <a:gd name="T55" fmla="*/ 630 h 603"/>
                  <a:gd name="T56" fmla="*/ 453 w 609"/>
                  <a:gd name="T57" fmla="*/ 625 h 603"/>
                  <a:gd name="T58" fmla="*/ 422 w 609"/>
                  <a:gd name="T59" fmla="*/ 613 h 603"/>
                  <a:gd name="T60" fmla="*/ 391 w 609"/>
                  <a:gd name="T61" fmla="*/ 585 h 603"/>
                  <a:gd name="T62" fmla="*/ 386 w 609"/>
                  <a:gd name="T63" fmla="*/ 554 h 603"/>
                  <a:gd name="T64" fmla="*/ 388 w 609"/>
                  <a:gd name="T65" fmla="*/ 521 h 603"/>
                  <a:gd name="T66" fmla="*/ 369 w 609"/>
                  <a:gd name="T67" fmla="*/ 500 h 603"/>
                  <a:gd name="T68" fmla="*/ 351 w 609"/>
                  <a:gd name="T69" fmla="*/ 478 h 603"/>
                  <a:gd name="T70" fmla="*/ 312 w 609"/>
                  <a:gd name="T71" fmla="*/ 460 h 603"/>
                  <a:gd name="T72" fmla="*/ 283 w 609"/>
                  <a:gd name="T73" fmla="*/ 455 h 603"/>
                  <a:gd name="T74" fmla="*/ 235 w 609"/>
                  <a:gd name="T75" fmla="*/ 455 h 603"/>
                  <a:gd name="T76" fmla="*/ 213 w 609"/>
                  <a:gd name="T77" fmla="*/ 458 h 603"/>
                  <a:gd name="T78" fmla="*/ 168 w 609"/>
                  <a:gd name="T79" fmla="*/ 467 h 603"/>
                  <a:gd name="T80" fmla="*/ 150 w 609"/>
                  <a:gd name="T81" fmla="*/ 480 h 603"/>
                  <a:gd name="T82" fmla="*/ 116 w 609"/>
                  <a:gd name="T83" fmla="*/ 484 h 603"/>
                  <a:gd name="T84" fmla="*/ 79 w 609"/>
                  <a:gd name="T85" fmla="*/ 440 h 603"/>
                  <a:gd name="T86" fmla="*/ 48 w 609"/>
                  <a:gd name="T87" fmla="*/ 393 h 603"/>
                  <a:gd name="T88" fmla="*/ 26 w 609"/>
                  <a:gd name="T89" fmla="*/ 345 h 603"/>
                  <a:gd name="T90" fmla="*/ 15 w 609"/>
                  <a:gd name="T91" fmla="*/ 318 h 603"/>
                  <a:gd name="T92" fmla="*/ 2 w 609"/>
                  <a:gd name="T93" fmla="*/ 272 h 603"/>
                  <a:gd name="T94" fmla="*/ 4 w 609"/>
                  <a:gd name="T95" fmla="*/ 208 h 603"/>
                  <a:gd name="T96" fmla="*/ 19 w 609"/>
                  <a:gd name="T97" fmla="*/ 152 h 603"/>
                  <a:gd name="T98" fmla="*/ 51 w 609"/>
                  <a:gd name="T99" fmla="*/ 100 h 603"/>
                  <a:gd name="T100" fmla="*/ 87 w 609"/>
                  <a:gd name="T101" fmla="*/ 61 h 603"/>
                  <a:gd name="T102" fmla="*/ 146 w 609"/>
                  <a:gd name="T103" fmla="*/ 30 h 6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9"/>
                  <a:gd name="T157" fmla="*/ 0 h 603"/>
                  <a:gd name="T158" fmla="*/ 609 w 609"/>
                  <a:gd name="T159" fmla="*/ 603 h 6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9" h="603">
                    <a:moveTo>
                      <a:pt x="146" y="28"/>
                    </a:moveTo>
                    <a:cubicBezTo>
                      <a:pt x="168" y="18"/>
                      <a:pt x="198" y="11"/>
                      <a:pt x="222" y="6"/>
                    </a:cubicBezTo>
                    <a:cubicBezTo>
                      <a:pt x="246" y="1"/>
                      <a:pt x="268" y="0"/>
                      <a:pt x="289" y="0"/>
                    </a:cubicBezTo>
                    <a:cubicBezTo>
                      <a:pt x="310" y="0"/>
                      <a:pt x="328" y="1"/>
                      <a:pt x="349" y="6"/>
                    </a:cubicBezTo>
                    <a:cubicBezTo>
                      <a:pt x="370" y="11"/>
                      <a:pt x="394" y="20"/>
                      <a:pt x="414" y="28"/>
                    </a:cubicBezTo>
                    <a:cubicBezTo>
                      <a:pt x="434" y="36"/>
                      <a:pt x="455" y="45"/>
                      <a:pt x="472" y="56"/>
                    </a:cubicBezTo>
                    <a:cubicBezTo>
                      <a:pt x="489" y="67"/>
                      <a:pt x="505" y="80"/>
                      <a:pt x="517" y="92"/>
                    </a:cubicBezTo>
                    <a:cubicBezTo>
                      <a:pt x="529" y="104"/>
                      <a:pt x="538" y="119"/>
                      <a:pt x="544" y="130"/>
                    </a:cubicBezTo>
                    <a:cubicBezTo>
                      <a:pt x="550" y="141"/>
                      <a:pt x="552" y="147"/>
                      <a:pt x="556" y="158"/>
                    </a:cubicBezTo>
                    <a:cubicBezTo>
                      <a:pt x="560" y="169"/>
                      <a:pt x="568" y="183"/>
                      <a:pt x="570" y="198"/>
                    </a:cubicBezTo>
                    <a:cubicBezTo>
                      <a:pt x="572" y="213"/>
                      <a:pt x="567" y="238"/>
                      <a:pt x="567" y="248"/>
                    </a:cubicBezTo>
                    <a:cubicBezTo>
                      <a:pt x="567" y="258"/>
                      <a:pt x="567" y="252"/>
                      <a:pt x="572" y="260"/>
                    </a:cubicBezTo>
                    <a:cubicBezTo>
                      <a:pt x="577" y="268"/>
                      <a:pt x="592" y="286"/>
                      <a:pt x="597" y="298"/>
                    </a:cubicBezTo>
                    <a:cubicBezTo>
                      <a:pt x="602" y="310"/>
                      <a:pt x="604" y="322"/>
                      <a:pt x="604" y="331"/>
                    </a:cubicBezTo>
                    <a:cubicBezTo>
                      <a:pt x="604" y="340"/>
                      <a:pt x="599" y="347"/>
                      <a:pt x="597" y="352"/>
                    </a:cubicBezTo>
                    <a:cubicBezTo>
                      <a:pt x="595" y="357"/>
                      <a:pt x="591" y="359"/>
                      <a:pt x="590" y="364"/>
                    </a:cubicBezTo>
                    <a:cubicBezTo>
                      <a:pt x="589" y="369"/>
                      <a:pt x="587" y="377"/>
                      <a:pt x="590" y="382"/>
                    </a:cubicBezTo>
                    <a:cubicBezTo>
                      <a:pt x="593" y="387"/>
                      <a:pt x="605" y="380"/>
                      <a:pt x="607" y="396"/>
                    </a:cubicBezTo>
                    <a:cubicBezTo>
                      <a:pt x="609" y="412"/>
                      <a:pt x="604" y="460"/>
                      <a:pt x="603" y="476"/>
                    </a:cubicBezTo>
                    <a:cubicBezTo>
                      <a:pt x="602" y="492"/>
                      <a:pt x="603" y="486"/>
                      <a:pt x="602" y="491"/>
                    </a:cubicBezTo>
                    <a:cubicBezTo>
                      <a:pt x="601" y="496"/>
                      <a:pt x="600" y="500"/>
                      <a:pt x="600" y="504"/>
                    </a:cubicBezTo>
                    <a:cubicBezTo>
                      <a:pt x="600" y="508"/>
                      <a:pt x="601" y="505"/>
                      <a:pt x="600" y="515"/>
                    </a:cubicBezTo>
                    <a:cubicBezTo>
                      <a:pt x="599" y="525"/>
                      <a:pt x="598" y="551"/>
                      <a:pt x="596" y="562"/>
                    </a:cubicBezTo>
                    <a:cubicBezTo>
                      <a:pt x="594" y="573"/>
                      <a:pt x="593" y="578"/>
                      <a:pt x="589" y="584"/>
                    </a:cubicBezTo>
                    <a:cubicBezTo>
                      <a:pt x="585" y="590"/>
                      <a:pt x="580" y="597"/>
                      <a:pt x="574" y="600"/>
                    </a:cubicBezTo>
                    <a:cubicBezTo>
                      <a:pt x="568" y="603"/>
                      <a:pt x="562" y="600"/>
                      <a:pt x="553" y="600"/>
                    </a:cubicBezTo>
                    <a:cubicBezTo>
                      <a:pt x="544" y="600"/>
                      <a:pt x="531" y="600"/>
                      <a:pt x="519" y="600"/>
                    </a:cubicBezTo>
                    <a:cubicBezTo>
                      <a:pt x="507" y="600"/>
                      <a:pt x="492" y="601"/>
                      <a:pt x="481" y="600"/>
                    </a:cubicBezTo>
                    <a:cubicBezTo>
                      <a:pt x="470" y="599"/>
                      <a:pt x="463" y="598"/>
                      <a:pt x="453" y="595"/>
                    </a:cubicBezTo>
                    <a:cubicBezTo>
                      <a:pt x="443" y="592"/>
                      <a:pt x="432" y="589"/>
                      <a:pt x="422" y="583"/>
                    </a:cubicBezTo>
                    <a:cubicBezTo>
                      <a:pt x="412" y="577"/>
                      <a:pt x="397" y="566"/>
                      <a:pt x="391" y="557"/>
                    </a:cubicBezTo>
                    <a:cubicBezTo>
                      <a:pt x="385" y="548"/>
                      <a:pt x="386" y="538"/>
                      <a:pt x="386" y="528"/>
                    </a:cubicBezTo>
                    <a:cubicBezTo>
                      <a:pt x="386" y="518"/>
                      <a:pt x="391" y="505"/>
                      <a:pt x="388" y="496"/>
                    </a:cubicBezTo>
                    <a:cubicBezTo>
                      <a:pt x="385" y="487"/>
                      <a:pt x="375" y="483"/>
                      <a:pt x="369" y="476"/>
                    </a:cubicBezTo>
                    <a:cubicBezTo>
                      <a:pt x="363" y="469"/>
                      <a:pt x="361" y="461"/>
                      <a:pt x="351" y="455"/>
                    </a:cubicBezTo>
                    <a:cubicBezTo>
                      <a:pt x="341" y="449"/>
                      <a:pt x="323" y="442"/>
                      <a:pt x="312" y="438"/>
                    </a:cubicBezTo>
                    <a:cubicBezTo>
                      <a:pt x="301" y="434"/>
                      <a:pt x="296" y="434"/>
                      <a:pt x="283" y="433"/>
                    </a:cubicBezTo>
                    <a:cubicBezTo>
                      <a:pt x="270" y="432"/>
                      <a:pt x="247" y="432"/>
                      <a:pt x="235" y="433"/>
                    </a:cubicBezTo>
                    <a:cubicBezTo>
                      <a:pt x="223" y="432"/>
                      <a:pt x="224" y="435"/>
                      <a:pt x="213" y="436"/>
                    </a:cubicBezTo>
                    <a:cubicBezTo>
                      <a:pt x="202" y="438"/>
                      <a:pt x="178" y="442"/>
                      <a:pt x="168" y="445"/>
                    </a:cubicBezTo>
                    <a:cubicBezTo>
                      <a:pt x="158" y="448"/>
                      <a:pt x="159" y="454"/>
                      <a:pt x="150" y="457"/>
                    </a:cubicBezTo>
                    <a:cubicBezTo>
                      <a:pt x="141" y="460"/>
                      <a:pt x="128" y="467"/>
                      <a:pt x="116" y="461"/>
                    </a:cubicBezTo>
                    <a:cubicBezTo>
                      <a:pt x="104" y="455"/>
                      <a:pt x="90" y="434"/>
                      <a:pt x="79" y="419"/>
                    </a:cubicBezTo>
                    <a:cubicBezTo>
                      <a:pt x="68" y="404"/>
                      <a:pt x="57" y="389"/>
                      <a:pt x="48" y="374"/>
                    </a:cubicBezTo>
                    <a:cubicBezTo>
                      <a:pt x="39" y="359"/>
                      <a:pt x="32" y="341"/>
                      <a:pt x="26" y="329"/>
                    </a:cubicBezTo>
                    <a:cubicBezTo>
                      <a:pt x="20" y="317"/>
                      <a:pt x="19" y="314"/>
                      <a:pt x="15" y="302"/>
                    </a:cubicBezTo>
                    <a:cubicBezTo>
                      <a:pt x="11" y="290"/>
                      <a:pt x="4" y="276"/>
                      <a:pt x="2" y="259"/>
                    </a:cubicBezTo>
                    <a:cubicBezTo>
                      <a:pt x="0" y="242"/>
                      <a:pt x="1" y="217"/>
                      <a:pt x="4" y="198"/>
                    </a:cubicBezTo>
                    <a:cubicBezTo>
                      <a:pt x="7" y="179"/>
                      <a:pt x="11" y="161"/>
                      <a:pt x="19" y="144"/>
                    </a:cubicBezTo>
                    <a:cubicBezTo>
                      <a:pt x="27" y="127"/>
                      <a:pt x="40" y="110"/>
                      <a:pt x="51" y="96"/>
                    </a:cubicBezTo>
                    <a:cubicBezTo>
                      <a:pt x="62" y="82"/>
                      <a:pt x="71" y="70"/>
                      <a:pt x="87" y="59"/>
                    </a:cubicBezTo>
                    <a:cubicBezTo>
                      <a:pt x="103" y="48"/>
                      <a:pt x="134" y="34"/>
                      <a:pt x="146" y="28"/>
                    </a:cubicBezTo>
                    <a:close/>
                  </a:path>
                </a:pathLst>
              </a:custGeom>
              <a:gradFill rotWithShape="1">
                <a:gsLst>
                  <a:gs pos="0">
                    <a:schemeClr val="bg2"/>
                  </a:gs>
                  <a:gs pos="100000">
                    <a:srgbClr val="C0C0C0"/>
                  </a:gs>
                </a:gsLst>
                <a:lin ang="54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US"/>
              </a:p>
            </p:txBody>
          </p:sp>
        </p:grpSp>
      </p:grpSp>
      <p:sp>
        <p:nvSpPr>
          <p:cNvPr id="32771" name="Text Box 61"/>
          <p:cNvSpPr txBox="1">
            <a:spLocks noChangeArrowheads="1"/>
          </p:cNvSpPr>
          <p:nvPr/>
        </p:nvSpPr>
        <p:spPr bwMode="auto">
          <a:xfrm>
            <a:off x="0" y="244475"/>
            <a:ext cx="9144000" cy="579438"/>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dirty="0" smtClean="0">
                <a:solidFill>
                  <a:schemeClr val="bg1"/>
                </a:solidFill>
                <a:latin typeface="Arial Rounded MT Bold" pitchFamily="34" charset="0"/>
              </a:rPr>
              <a:t>3. </a:t>
            </a:r>
            <a:r>
              <a:rPr lang="en-US" altLang="en-US" sz="3200" dirty="0" err="1" smtClean="0">
                <a:solidFill>
                  <a:schemeClr val="bg1"/>
                </a:solidFill>
                <a:latin typeface="Arial Rounded MT Bold" pitchFamily="34" charset="0"/>
              </a:rPr>
              <a:t>Nabhi</a:t>
            </a:r>
            <a:r>
              <a:rPr lang="en-US" altLang="en-US" sz="3200" dirty="0" smtClean="0">
                <a:solidFill>
                  <a:schemeClr val="bg1"/>
                </a:solidFill>
                <a:latin typeface="Arial Rounded MT Bold" pitchFamily="34" charset="0"/>
              </a:rPr>
              <a:t> </a:t>
            </a:r>
            <a:r>
              <a:rPr lang="en-US" altLang="en-US" sz="3200" dirty="0">
                <a:solidFill>
                  <a:schemeClr val="bg1"/>
                </a:solidFill>
                <a:latin typeface="Arial Rounded MT Bold" pitchFamily="34" charset="0"/>
              </a:rPr>
              <a:t>Chakra</a:t>
            </a:r>
          </a:p>
        </p:txBody>
      </p:sp>
      <p:sp>
        <p:nvSpPr>
          <p:cNvPr id="32772" name="Oval 62"/>
          <p:cNvSpPr>
            <a:spLocks noChangeArrowheads="1"/>
          </p:cNvSpPr>
          <p:nvPr/>
        </p:nvSpPr>
        <p:spPr bwMode="auto">
          <a:xfrm>
            <a:off x="5651500" y="4418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3" name="Oval 63"/>
          <p:cNvSpPr>
            <a:spLocks noChangeArrowheads="1"/>
          </p:cNvSpPr>
          <p:nvPr/>
        </p:nvSpPr>
        <p:spPr bwMode="auto">
          <a:xfrm>
            <a:off x="5741988" y="49260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4" name="Oval 64"/>
          <p:cNvSpPr>
            <a:spLocks noChangeArrowheads="1"/>
          </p:cNvSpPr>
          <p:nvPr/>
        </p:nvSpPr>
        <p:spPr bwMode="auto">
          <a:xfrm>
            <a:off x="5559425" y="3554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5" name="Oval 65"/>
          <p:cNvSpPr>
            <a:spLocks noChangeArrowheads="1"/>
          </p:cNvSpPr>
          <p:nvPr/>
        </p:nvSpPr>
        <p:spPr bwMode="auto">
          <a:xfrm>
            <a:off x="5822950" y="2873375"/>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6" name="Oval 66"/>
          <p:cNvSpPr>
            <a:spLocks noChangeArrowheads="1"/>
          </p:cNvSpPr>
          <p:nvPr/>
        </p:nvSpPr>
        <p:spPr bwMode="auto">
          <a:xfrm>
            <a:off x="5905500" y="2030413"/>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7" name="Oval 67"/>
          <p:cNvSpPr>
            <a:spLocks noChangeArrowheads="1"/>
          </p:cNvSpPr>
          <p:nvPr/>
        </p:nvSpPr>
        <p:spPr bwMode="auto">
          <a:xfrm>
            <a:off x="5905500" y="1714500"/>
            <a:ext cx="190500" cy="190500"/>
          </a:xfrm>
          <a:prstGeom prst="ellipse">
            <a:avLst/>
          </a:prstGeom>
          <a:gradFill rotWithShape="1">
            <a:gsLst>
              <a:gs pos="0">
                <a:srgbClr val="C0C0C0"/>
              </a:gs>
              <a:gs pos="100000">
                <a:schemeClr val="bg2"/>
              </a:gs>
            </a:gsLst>
            <a:path path="shape">
              <a:fillToRect l="50000" t="50000" r="50000" b="50000"/>
            </a:path>
          </a:gra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78" name="AutoShape 68"/>
          <p:cNvSpPr>
            <a:spLocks noChangeArrowheads="1"/>
          </p:cNvSpPr>
          <p:nvPr/>
        </p:nvSpPr>
        <p:spPr bwMode="auto">
          <a:xfrm>
            <a:off x="403225" y="3471863"/>
            <a:ext cx="1712913"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79" name="AutoShape 69"/>
          <p:cNvSpPr>
            <a:spLocks noChangeArrowheads="1"/>
          </p:cNvSpPr>
          <p:nvPr/>
        </p:nvSpPr>
        <p:spPr bwMode="auto">
          <a:xfrm>
            <a:off x="215900" y="2806700"/>
            <a:ext cx="1916113"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0" name="AutoShape 70"/>
          <p:cNvSpPr>
            <a:spLocks noChangeArrowheads="1"/>
          </p:cNvSpPr>
          <p:nvPr/>
        </p:nvSpPr>
        <p:spPr bwMode="auto">
          <a:xfrm>
            <a:off x="2970213" y="1584325"/>
            <a:ext cx="17129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1" name="AutoShape 71"/>
          <p:cNvSpPr>
            <a:spLocks noChangeArrowheads="1"/>
          </p:cNvSpPr>
          <p:nvPr/>
        </p:nvSpPr>
        <p:spPr bwMode="auto">
          <a:xfrm>
            <a:off x="3011488" y="1970088"/>
            <a:ext cx="1712912" cy="242887"/>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2" name="AutoShape 72"/>
          <p:cNvSpPr>
            <a:spLocks noChangeArrowheads="1"/>
          </p:cNvSpPr>
          <p:nvPr/>
        </p:nvSpPr>
        <p:spPr bwMode="auto">
          <a:xfrm>
            <a:off x="2047875" y="6105525"/>
            <a:ext cx="1101725"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3" name="AutoShape 73"/>
          <p:cNvSpPr>
            <a:spLocks noChangeArrowheads="1"/>
          </p:cNvSpPr>
          <p:nvPr/>
        </p:nvSpPr>
        <p:spPr bwMode="auto">
          <a:xfrm>
            <a:off x="2960688" y="4987925"/>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4" name="AutoShape 74"/>
          <p:cNvSpPr>
            <a:spLocks noChangeArrowheads="1"/>
          </p:cNvSpPr>
          <p:nvPr/>
        </p:nvSpPr>
        <p:spPr bwMode="auto">
          <a:xfrm>
            <a:off x="2849563" y="5435600"/>
            <a:ext cx="1001712" cy="242888"/>
          </a:xfrm>
          <a:prstGeom prst="flowChartTerminator">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5" name="Line 75"/>
          <p:cNvSpPr>
            <a:spLocks noChangeShapeType="1"/>
          </p:cNvSpPr>
          <p:nvPr/>
        </p:nvSpPr>
        <p:spPr bwMode="auto">
          <a:xfrm>
            <a:off x="3789363" y="4519613"/>
            <a:ext cx="1808162" cy="11112"/>
          </a:xfrm>
          <a:prstGeom prst="line">
            <a:avLst/>
          </a:prstGeom>
          <a:noFill/>
          <a:ln w="50800" cap="rnd">
            <a:solidFill>
              <a:srgbClr val="3399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2786" name="Oval 80"/>
          <p:cNvSpPr>
            <a:spLocks noChangeArrowheads="1"/>
          </p:cNvSpPr>
          <p:nvPr/>
        </p:nvSpPr>
        <p:spPr bwMode="auto">
          <a:xfrm>
            <a:off x="5656263" y="4422775"/>
            <a:ext cx="190500" cy="190500"/>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FF6600"/>
              </a:solidFill>
            </a:endParaRPr>
          </a:p>
        </p:txBody>
      </p:sp>
      <p:sp>
        <p:nvSpPr>
          <p:cNvPr id="32787" name="Oval 81"/>
          <p:cNvSpPr>
            <a:spLocks noChangeArrowheads="1"/>
          </p:cNvSpPr>
          <p:nvPr/>
        </p:nvSpPr>
        <p:spPr bwMode="auto">
          <a:xfrm>
            <a:off x="2300288" y="3490913"/>
            <a:ext cx="577850" cy="274637"/>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a:solidFill>
                <a:srgbClr val="CC0000"/>
              </a:solidFill>
              <a:latin typeface="Arial Rounded MT Bold" pitchFamily="34" charset="0"/>
            </a:endParaRPr>
          </a:p>
        </p:txBody>
      </p:sp>
      <p:sp>
        <p:nvSpPr>
          <p:cNvPr id="32789" name="Oval 83"/>
          <p:cNvSpPr>
            <a:spLocks noChangeArrowheads="1"/>
          </p:cNvSpPr>
          <p:nvPr/>
        </p:nvSpPr>
        <p:spPr bwMode="auto">
          <a:xfrm>
            <a:off x="2430463" y="4922838"/>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0" name="Oval 84"/>
          <p:cNvSpPr>
            <a:spLocks noChangeArrowheads="1"/>
          </p:cNvSpPr>
          <p:nvPr/>
        </p:nvSpPr>
        <p:spPr bwMode="auto">
          <a:xfrm>
            <a:off x="2430463" y="277495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1" name="Oval 85"/>
          <p:cNvSpPr>
            <a:spLocks noChangeArrowheads="1"/>
          </p:cNvSpPr>
          <p:nvPr/>
        </p:nvSpPr>
        <p:spPr bwMode="auto">
          <a:xfrm>
            <a:off x="2430463" y="1968500"/>
            <a:ext cx="320675" cy="3206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2" name="Oval 87"/>
          <p:cNvSpPr>
            <a:spLocks noChangeArrowheads="1"/>
          </p:cNvSpPr>
          <p:nvPr/>
        </p:nvSpPr>
        <p:spPr bwMode="auto">
          <a:xfrm>
            <a:off x="7540625" y="5429250"/>
            <a:ext cx="182563" cy="239713"/>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3" name="Oval 88"/>
          <p:cNvSpPr>
            <a:spLocks noChangeArrowheads="1"/>
          </p:cNvSpPr>
          <p:nvPr/>
        </p:nvSpPr>
        <p:spPr bwMode="auto">
          <a:xfrm>
            <a:off x="8043863" y="5434013"/>
            <a:ext cx="182562" cy="239712"/>
          </a:xfrm>
          <a:prstGeom prst="ellipse">
            <a:avLst/>
          </a:prstGeom>
          <a:solidFill>
            <a:srgbClr val="339966"/>
          </a:solidFill>
          <a:ln w="9525" algn="ctr">
            <a:solidFill>
              <a:schemeClr val="bg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4" name="AutoShape 89"/>
          <p:cNvSpPr>
            <a:spLocks noChangeArrowheads="1"/>
          </p:cNvSpPr>
          <p:nvPr/>
        </p:nvSpPr>
        <p:spPr bwMode="auto">
          <a:xfrm rot="2256425">
            <a:off x="7210425" y="2898775"/>
            <a:ext cx="74613" cy="336550"/>
          </a:xfrm>
          <a:prstGeom prst="roundRect">
            <a:avLst>
              <a:gd name="adj" fmla="val 50000"/>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5" name="AutoShape 91"/>
          <p:cNvSpPr>
            <a:spLocks noChangeArrowheads="1"/>
          </p:cNvSpPr>
          <p:nvPr/>
        </p:nvSpPr>
        <p:spPr bwMode="auto">
          <a:xfrm rot="19343575" flipH="1">
            <a:off x="8512175" y="2909888"/>
            <a:ext cx="74613" cy="336550"/>
          </a:xfrm>
          <a:prstGeom prst="roundRect">
            <a:avLst>
              <a:gd name="adj" fmla="val 50000"/>
            </a:avLst>
          </a:pr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6" name="Oval 92"/>
          <p:cNvSpPr>
            <a:spLocks noChangeArrowheads="1"/>
          </p:cNvSpPr>
          <p:nvPr/>
        </p:nvSpPr>
        <p:spPr bwMode="auto">
          <a:xfrm>
            <a:off x="2522538" y="1636713"/>
            <a:ext cx="122237" cy="130175"/>
          </a:xfrm>
          <a:prstGeom prst="ellipse">
            <a:avLst/>
          </a:prstGeom>
          <a:solidFill>
            <a:schemeClr val="bg1">
              <a:alpha val="7999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a:p>
        </p:txBody>
      </p:sp>
      <p:sp>
        <p:nvSpPr>
          <p:cNvPr id="32797" name="AutoShape 93"/>
          <p:cNvSpPr>
            <a:spLocks noChangeArrowheads="1"/>
          </p:cNvSpPr>
          <p:nvPr/>
        </p:nvSpPr>
        <p:spPr bwMode="auto">
          <a:xfrm>
            <a:off x="5970588" y="4244975"/>
            <a:ext cx="917575" cy="608013"/>
          </a:xfrm>
          <a:prstGeom prst="roundRect">
            <a:avLst>
              <a:gd name="adj" fmla="val 16667"/>
            </a:avLst>
          </a:prstGeom>
          <a:solidFill>
            <a:srgbClr val="FFFFFF">
              <a:alpha val="85881"/>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a:t>Solar</a:t>
            </a:r>
          </a:p>
          <a:p>
            <a:pPr eaLnBrk="1" hangingPunct="1"/>
            <a:r>
              <a:rPr lang="en-US" altLang="en-US" b="1"/>
              <a:t>Plexus</a:t>
            </a:r>
          </a:p>
        </p:txBody>
      </p:sp>
    </p:spTree>
    <p:extLst>
      <p:ext uri="{BB962C8B-B14F-4D97-AF65-F5344CB8AC3E}">
        <p14:creationId xmlns:p14="http://schemas.microsoft.com/office/powerpoint/2010/main" val="711489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SimSun"/>
      </a:majorFont>
      <a:minorFont>
        <a:latin typeface="Times New Roman"/>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0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1541</Words>
  <Application>Microsoft Office PowerPoint</Application>
  <PresentationFormat>On-screen Show (4:3)</PresentationFormat>
  <Paragraphs>315</Paragraphs>
  <Slides>22</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SimSun</vt:lpstr>
      <vt:lpstr>Arial</vt:lpstr>
      <vt:lpstr>Arial Black</vt:lpstr>
      <vt:lpstr>Arial Rounded MT Bold</vt:lpstr>
      <vt:lpstr>BI LucidaSans BoldItalic</vt:lpstr>
      <vt:lpstr>Impact</vt:lpstr>
      <vt:lpstr>Lucida Sans Unicode</vt:lpstr>
      <vt:lpstr>Segoe Print</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ocean elements – foot soak</vt:lpstr>
      <vt:lpstr>PowerPoint Presentation</vt:lpstr>
      <vt:lpstr>Sahaja Yoga (About Founder)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SITA INDIA</dc:creator>
  <cp:lastModifiedBy>Suraj</cp:lastModifiedBy>
  <cp:revision>462</cp:revision>
  <cp:lastPrinted>2015-06-24T17:49:12Z</cp:lastPrinted>
  <dcterms:created xsi:type="dcterms:W3CDTF">2004-11-02T10:33:14Z</dcterms:created>
  <dcterms:modified xsi:type="dcterms:W3CDTF">2015-09-01T16:47:10Z</dcterms:modified>
</cp:coreProperties>
</file>